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ITC Franklin Gothic LT" panose="020B0604020202020204" charset="0"/>
      <p:regular r:id="rId23"/>
    </p:embeddedFont>
    <p:embeddedFont>
      <p:font typeface="ITC Franklin Gothic LT Semi-Bold" panose="020B0604020202020204" charset="0"/>
      <p:regular r:id="rId24"/>
    </p:embeddedFont>
    <p:embeddedFont>
      <p:font typeface="Open Sans" panose="020B0606030504020204" pitchFamily="34" charset="0"/>
      <p:regular r:id="rId25"/>
    </p:embeddedFont>
    <p:embeddedFont>
      <p:font typeface="Source Sans Pro" panose="020B0503030403020204" pitchFamily="34" charset="0"/>
      <p:regular r:id="rId26"/>
    </p:embeddedFont>
    <p:embeddedFont>
      <p:font typeface="Source Sans Pro Bold" panose="020B0604020202020204" charset="0"/>
      <p:regular r:id="rId27"/>
    </p:embeddedFont>
    <p:embeddedFont>
      <p:font typeface="Source Sans Pro Bold Italic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963"/>
    <a:srgbClr val="455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615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fairfaxcounty.gov/topics/alerts-and-emails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EMS-outreach@fairfaxcounty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23987" y="9435788"/>
            <a:ext cx="15520794" cy="38102"/>
            <a:chOff x="0" y="0"/>
            <a:chExt cx="20694392" cy="50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94396" cy="50800"/>
            </a:xfrm>
            <a:custGeom>
              <a:avLst/>
              <a:gdLst/>
              <a:ahLst/>
              <a:cxnLst/>
              <a:rect l="l" t="t" r="r" b="b"/>
              <a:pathLst>
                <a:path w="20694396" h="50800">
                  <a:moveTo>
                    <a:pt x="25400" y="0"/>
                  </a:moveTo>
                  <a:lnTo>
                    <a:pt x="20668996" y="0"/>
                  </a:lnTo>
                  <a:cubicBezTo>
                    <a:pt x="20682965" y="0"/>
                    <a:pt x="20694396" y="11430"/>
                    <a:pt x="20694396" y="25400"/>
                  </a:cubicBezTo>
                  <a:cubicBezTo>
                    <a:pt x="20694396" y="39370"/>
                    <a:pt x="20682965" y="50800"/>
                    <a:pt x="20668996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ubicBezTo>
                    <a:pt x="0" y="11430"/>
                    <a:pt x="11430" y="0"/>
                    <a:pt x="25400" y="0"/>
                  </a:cubicBezTo>
                  <a:close/>
                </a:path>
              </a:pathLst>
            </a:custGeom>
            <a:solidFill>
              <a:srgbClr val="1739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316195" y="8458200"/>
            <a:ext cx="1828800" cy="1828800"/>
            <a:chOff x="0" y="0"/>
            <a:chExt cx="2438400" cy="2438400"/>
          </a:xfrm>
        </p:grpSpPr>
        <p:sp>
          <p:nvSpPr>
            <p:cNvPr id="5" name="Freeform 5" descr="Logo, company name  Description automatically generated"/>
            <p:cNvSpPr/>
            <p:nvPr/>
          </p:nvSpPr>
          <p:spPr>
            <a:xfrm>
              <a:off x="0" y="0"/>
              <a:ext cx="2438400" cy="2438400"/>
            </a:xfrm>
            <a:custGeom>
              <a:avLst/>
              <a:gdLst/>
              <a:ahLst/>
              <a:cxnLst/>
              <a:rect l="l" t="t" r="r" b="b"/>
              <a:pathLst>
                <a:path w="2438400" h="2438400">
                  <a:moveTo>
                    <a:pt x="0" y="0"/>
                  </a:moveTo>
                  <a:lnTo>
                    <a:pt x="2438400" y="0"/>
                  </a:lnTo>
                  <a:lnTo>
                    <a:pt x="2438400" y="2438400"/>
                  </a:lnTo>
                  <a:lnTo>
                    <a:pt x="0" y="243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9587550" y="751703"/>
            <a:ext cx="8700450" cy="9144000"/>
            <a:chOff x="0" y="0"/>
            <a:chExt cx="11600600" cy="12192000"/>
          </a:xfrm>
        </p:grpSpPr>
        <p:sp>
          <p:nvSpPr>
            <p:cNvPr id="7" name="Freeform 7" descr="Logo, company name  Description automatically generated"/>
            <p:cNvSpPr/>
            <p:nvPr/>
          </p:nvSpPr>
          <p:spPr>
            <a:xfrm>
              <a:off x="0" y="0"/>
              <a:ext cx="11600561" cy="12192000"/>
            </a:xfrm>
            <a:custGeom>
              <a:avLst/>
              <a:gdLst/>
              <a:ahLst/>
              <a:cxnLst/>
              <a:rect l="l" t="t" r="r" b="b"/>
              <a:pathLst>
                <a:path w="11600561" h="12192000">
                  <a:moveTo>
                    <a:pt x="0" y="0"/>
                  </a:moveTo>
                  <a:lnTo>
                    <a:pt x="11600561" y="0"/>
                  </a:lnTo>
                  <a:lnTo>
                    <a:pt x="11600561" y="12192000"/>
                  </a:lnTo>
                  <a:lnTo>
                    <a:pt x="0" y="1219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</a:blip>
              <a:stretch>
                <a:fillRect r="-50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2024" y="4687420"/>
            <a:ext cx="7987004" cy="57151"/>
            <a:chOff x="0" y="0"/>
            <a:chExt cx="10649338" cy="76202"/>
          </a:xfrm>
        </p:grpSpPr>
        <p:sp>
          <p:nvSpPr>
            <p:cNvPr id="9" name="Freeform 9"/>
            <p:cNvSpPr/>
            <p:nvPr/>
          </p:nvSpPr>
          <p:spPr>
            <a:xfrm>
              <a:off x="38100" y="0"/>
              <a:ext cx="10573131" cy="76200"/>
            </a:xfrm>
            <a:custGeom>
              <a:avLst/>
              <a:gdLst/>
              <a:ahLst/>
              <a:cxnLst/>
              <a:rect l="l" t="t" r="r" b="b"/>
              <a:pathLst>
                <a:path w="10573131" h="76200">
                  <a:moveTo>
                    <a:pt x="0" y="0"/>
                  </a:moveTo>
                  <a:lnTo>
                    <a:pt x="10573131" y="0"/>
                  </a:lnTo>
                  <a:lnTo>
                    <a:pt x="10573131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739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51476" y="4692183"/>
            <a:ext cx="13235564" cy="47626"/>
            <a:chOff x="0" y="0"/>
            <a:chExt cx="17647418" cy="635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647413" cy="63500"/>
            </a:xfrm>
            <a:custGeom>
              <a:avLst/>
              <a:gdLst/>
              <a:ahLst/>
              <a:cxnLst/>
              <a:rect l="l" t="t" r="r" b="b"/>
              <a:pathLst>
                <a:path w="17647413" h="63500">
                  <a:moveTo>
                    <a:pt x="31750" y="0"/>
                  </a:moveTo>
                  <a:lnTo>
                    <a:pt x="17615663" y="0"/>
                  </a:lnTo>
                  <a:cubicBezTo>
                    <a:pt x="17633189" y="0"/>
                    <a:pt x="17647413" y="14224"/>
                    <a:pt x="17647413" y="31750"/>
                  </a:cubicBezTo>
                  <a:cubicBezTo>
                    <a:pt x="17647413" y="49276"/>
                    <a:pt x="17633189" y="63500"/>
                    <a:pt x="17615663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1739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 descr="Fairfax County Department of Emergency Management and Security logo"/>
          <p:cNvGrpSpPr>
            <a:grpSpLocks noChangeAspect="1"/>
          </p:cNvGrpSpPr>
          <p:nvPr/>
        </p:nvGrpSpPr>
        <p:grpSpPr>
          <a:xfrm>
            <a:off x="897399" y="346106"/>
            <a:ext cx="4614880" cy="4289668"/>
            <a:chOff x="0" y="0"/>
            <a:chExt cx="6153174" cy="5719558"/>
          </a:xfrm>
        </p:grpSpPr>
        <p:sp>
          <p:nvSpPr>
            <p:cNvPr id="13" name="Freeform 13" descr="Logo, company name  Description automatically generated"/>
            <p:cNvSpPr/>
            <p:nvPr/>
          </p:nvSpPr>
          <p:spPr>
            <a:xfrm>
              <a:off x="0" y="0"/>
              <a:ext cx="6153150" cy="5719572"/>
            </a:xfrm>
            <a:custGeom>
              <a:avLst/>
              <a:gdLst/>
              <a:ahLst/>
              <a:cxnLst/>
              <a:rect l="l" t="t" r="r" b="b"/>
              <a:pathLst>
                <a:path w="6153150" h="5719572">
                  <a:moveTo>
                    <a:pt x="0" y="0"/>
                  </a:moveTo>
                  <a:lnTo>
                    <a:pt x="6153150" y="0"/>
                  </a:lnTo>
                  <a:lnTo>
                    <a:pt x="6153150" y="5719572"/>
                  </a:lnTo>
                  <a:lnTo>
                    <a:pt x="0" y="5719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790" b="-37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8675" y="4786694"/>
            <a:ext cx="16478250" cy="2825875"/>
            <a:chOff x="0" y="0"/>
            <a:chExt cx="21971000" cy="37678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71000" cy="3767834"/>
            </a:xfrm>
            <a:custGeom>
              <a:avLst/>
              <a:gdLst/>
              <a:ahLst/>
              <a:cxnLst/>
              <a:rect l="l" t="t" r="r" b="b"/>
              <a:pathLst>
                <a:path w="21971000" h="3767834">
                  <a:moveTo>
                    <a:pt x="0" y="0"/>
                  </a:moveTo>
                  <a:lnTo>
                    <a:pt x="21971000" y="0"/>
                  </a:lnTo>
                  <a:lnTo>
                    <a:pt x="21971000" y="3767834"/>
                  </a:lnTo>
                  <a:lnTo>
                    <a:pt x="0" y="37678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 descr="Title slide with text: Emergency Preparedness for Blind/Low Vision. October 2025. "/>
            <p:cNvSpPr txBox="1"/>
            <p:nvPr/>
          </p:nvSpPr>
          <p:spPr>
            <a:xfrm>
              <a:off x="0" y="76200"/>
              <a:ext cx="21971000" cy="36916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100"/>
                </a:lnSpc>
              </a:pPr>
              <a:r>
                <a:rPr lang="en-US" sz="7500" dirty="0">
                  <a:latin typeface="Source Sans Pro"/>
                  <a:ea typeface="Source Sans Pro"/>
                  <a:cs typeface="Source Sans Pro"/>
                  <a:sym typeface="Source Sans Pro"/>
                </a:rPr>
                <a:t>Emergency Preparedness for Blind/Low Vision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74394" y="7779706"/>
            <a:ext cx="172628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Oct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Title reading Step 1: Make a Plan "/>
          <p:cNvGrpSpPr/>
          <p:nvPr/>
        </p:nvGrpSpPr>
        <p:grpSpPr>
          <a:xfrm>
            <a:off x="1560402" y="1252368"/>
            <a:ext cx="14527755" cy="1184522"/>
            <a:chOff x="0" y="0"/>
            <a:chExt cx="11112428" cy="9060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06053"/>
            </a:xfrm>
            <a:custGeom>
              <a:avLst/>
              <a:gdLst/>
              <a:ahLst/>
              <a:cxnLst/>
              <a:rect l="l" t="t" r="r" b="b"/>
              <a:pathLst>
                <a:path w="11112428" h="906053">
                  <a:moveTo>
                    <a:pt x="0" y="0"/>
                  </a:moveTo>
                  <a:lnTo>
                    <a:pt x="11112428" y="0"/>
                  </a:lnTo>
                  <a:lnTo>
                    <a:pt x="11112428" y="906053"/>
                  </a:lnTo>
                  <a:lnTo>
                    <a:pt x="0" y="9060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11112428" cy="8298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Step 1: Make a Plan</a:t>
              </a:r>
            </a:p>
          </p:txBody>
        </p:sp>
      </p:grpSp>
      <p:sp>
        <p:nvSpPr>
          <p:cNvPr id="5" name="Freeform 5" descr="Image showing a family on a couch looking at a computer"/>
          <p:cNvSpPr/>
          <p:nvPr/>
        </p:nvSpPr>
        <p:spPr>
          <a:xfrm>
            <a:off x="9180849" y="3624258"/>
            <a:ext cx="7612149" cy="5071594"/>
          </a:xfrm>
          <a:custGeom>
            <a:avLst/>
            <a:gdLst/>
            <a:ahLst/>
            <a:cxnLst/>
            <a:rect l="l" t="t" r="r" b="b"/>
            <a:pathLst>
              <a:path w="7612149" h="5071594">
                <a:moveTo>
                  <a:pt x="0" y="0"/>
                </a:moveTo>
                <a:lnTo>
                  <a:pt x="7612149" y="0"/>
                </a:lnTo>
                <a:lnTo>
                  <a:pt x="7612149" y="5071594"/>
                </a:lnTo>
                <a:lnTo>
                  <a:pt x="0" y="507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Bullet points reading: Contact information, family, friends, healthcare. Important medical information. Emergency meet up locations. Emergency Kit locations. Pet considerations. "/>
          <p:cNvSpPr txBox="1"/>
          <p:nvPr/>
        </p:nvSpPr>
        <p:spPr>
          <a:xfrm>
            <a:off x="1495002" y="3323578"/>
            <a:ext cx="7336304" cy="382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Contact information: family, friends, healthcare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Important medical information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Emergency meet up locations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Emergency kit locations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 considerations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Title reading Disability/AFN considerations"/>
          <p:cNvGrpSpPr/>
          <p:nvPr/>
        </p:nvGrpSpPr>
        <p:grpSpPr>
          <a:xfrm>
            <a:off x="2455611" y="668036"/>
            <a:ext cx="13542436" cy="1157478"/>
            <a:chOff x="0" y="0"/>
            <a:chExt cx="11112428" cy="9497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49784"/>
            </a:xfrm>
            <a:custGeom>
              <a:avLst/>
              <a:gdLst/>
              <a:ahLst/>
              <a:cxnLst/>
              <a:rect l="l" t="t" r="r" b="b"/>
              <a:pathLst>
                <a:path w="11112428" h="949784">
                  <a:moveTo>
                    <a:pt x="0" y="0"/>
                  </a:moveTo>
                  <a:lnTo>
                    <a:pt x="11112428" y="0"/>
                  </a:lnTo>
                  <a:lnTo>
                    <a:pt x="11112428" y="949784"/>
                  </a:lnTo>
                  <a:lnTo>
                    <a:pt x="0" y="9497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11112428" cy="8735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Disability/AFN Considerations</a:t>
              </a:r>
            </a:p>
          </p:txBody>
        </p:sp>
      </p:grpSp>
      <p:sp>
        <p:nvSpPr>
          <p:cNvPr id="5" name="Freeform 5" descr="Image of a battery powered wheelchair"/>
          <p:cNvSpPr/>
          <p:nvPr/>
        </p:nvSpPr>
        <p:spPr>
          <a:xfrm>
            <a:off x="1493280" y="6646363"/>
            <a:ext cx="4201230" cy="2799069"/>
          </a:xfrm>
          <a:custGeom>
            <a:avLst/>
            <a:gdLst/>
            <a:ahLst/>
            <a:cxnLst/>
            <a:rect l="l" t="t" r="r" b="b"/>
            <a:pathLst>
              <a:path w="4201230" h="2799069">
                <a:moveTo>
                  <a:pt x="0" y="0"/>
                </a:moveTo>
                <a:lnTo>
                  <a:pt x="4201230" y="0"/>
                </a:lnTo>
                <a:lnTo>
                  <a:pt x="4201230" y="2799069"/>
                </a:lnTo>
                <a:lnTo>
                  <a:pt x="0" y="2799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Image of a hand reading a book in braille "/>
          <p:cNvSpPr/>
          <p:nvPr/>
        </p:nvSpPr>
        <p:spPr>
          <a:xfrm>
            <a:off x="6624722" y="6538136"/>
            <a:ext cx="4517637" cy="3015523"/>
          </a:xfrm>
          <a:custGeom>
            <a:avLst/>
            <a:gdLst/>
            <a:ahLst/>
            <a:cxnLst/>
            <a:rect l="l" t="t" r="r" b="b"/>
            <a:pathLst>
              <a:path w="4517637" h="3015523">
                <a:moveTo>
                  <a:pt x="0" y="0"/>
                </a:moveTo>
                <a:lnTo>
                  <a:pt x="4517637" y="0"/>
                </a:lnTo>
                <a:lnTo>
                  <a:pt x="4517637" y="3015523"/>
                </a:lnTo>
                <a:lnTo>
                  <a:pt x="0" y="30155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Image of someone putting in a cochlear implant hearing aid"/>
          <p:cNvSpPr/>
          <p:nvPr/>
        </p:nvSpPr>
        <p:spPr>
          <a:xfrm>
            <a:off x="12072570" y="6472832"/>
            <a:ext cx="4722149" cy="3146132"/>
          </a:xfrm>
          <a:custGeom>
            <a:avLst/>
            <a:gdLst/>
            <a:ahLst/>
            <a:cxnLst/>
            <a:rect l="l" t="t" r="r" b="b"/>
            <a:pathLst>
              <a:path w="4722149" h="3146132">
                <a:moveTo>
                  <a:pt x="0" y="0"/>
                </a:moveTo>
                <a:lnTo>
                  <a:pt x="4722150" y="0"/>
                </a:lnTo>
                <a:lnTo>
                  <a:pt x="4722150" y="3146132"/>
                </a:lnTo>
                <a:lnTo>
                  <a:pt x="0" y="3146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 descr="Bullet points reading: Information on durable medical equipment (DME). Communication needs or special considerations for first responders, neighbors, or other support staff. Multiple accessible routes (if possible)"/>
          <p:cNvSpPr txBox="1"/>
          <p:nvPr/>
        </p:nvSpPr>
        <p:spPr>
          <a:xfrm>
            <a:off x="2780957" y="2531536"/>
            <a:ext cx="12738330" cy="219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Information on durable medical equipment (DME)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Communication needs or special considerations for first responders, neighbors, or other support staff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Multiple accessible routes (if possible)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4749" y="730248"/>
            <a:ext cx="12998502" cy="1157478"/>
            <a:chOff x="0" y="0"/>
            <a:chExt cx="11112428" cy="9895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89529"/>
            </a:xfrm>
            <a:custGeom>
              <a:avLst/>
              <a:gdLst/>
              <a:ahLst/>
              <a:cxnLst/>
              <a:rect l="l" t="t" r="r" b="b"/>
              <a:pathLst>
                <a:path w="11112428" h="989529">
                  <a:moveTo>
                    <a:pt x="0" y="0"/>
                  </a:moveTo>
                  <a:lnTo>
                    <a:pt x="11112428" y="0"/>
                  </a:lnTo>
                  <a:lnTo>
                    <a:pt x="11112428" y="989529"/>
                  </a:lnTo>
                  <a:lnTo>
                    <a:pt x="0" y="989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: Step 2 practice your plan "/>
            <p:cNvSpPr txBox="1"/>
            <p:nvPr/>
          </p:nvSpPr>
          <p:spPr>
            <a:xfrm>
              <a:off x="0" y="76200"/>
              <a:ext cx="11112428" cy="91332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Step 2: Practice Your Plan </a:t>
              </a:r>
            </a:p>
          </p:txBody>
        </p:sp>
      </p:grpSp>
      <p:sp>
        <p:nvSpPr>
          <p:cNvPr id="5" name="Freeform 5" descr="Image of someone pointing to a emergency evacuation map "/>
          <p:cNvSpPr/>
          <p:nvPr/>
        </p:nvSpPr>
        <p:spPr>
          <a:xfrm>
            <a:off x="6230425" y="5580603"/>
            <a:ext cx="6504947" cy="3976149"/>
          </a:xfrm>
          <a:custGeom>
            <a:avLst/>
            <a:gdLst/>
            <a:ahLst/>
            <a:cxnLst/>
            <a:rect l="l" t="t" r="r" b="b"/>
            <a:pathLst>
              <a:path w="6504947" h="3976149">
                <a:moveTo>
                  <a:pt x="0" y="0"/>
                </a:moveTo>
                <a:lnTo>
                  <a:pt x="6504947" y="0"/>
                </a:lnTo>
                <a:lnTo>
                  <a:pt x="6504947" y="3976149"/>
                </a:lnTo>
                <a:lnTo>
                  <a:pt x="0" y="397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Text reading: It's important to practice your plan! Evacuation routes to leave your home. How to get to your meeting spot. Who and how to contact secondary emergency contacts. "/>
          <p:cNvSpPr txBox="1"/>
          <p:nvPr/>
        </p:nvSpPr>
        <p:spPr>
          <a:xfrm>
            <a:off x="2957027" y="2520431"/>
            <a:ext cx="12310460" cy="328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It’s important to practice your plan! 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Evacuation routes to leave your home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How to get to your meeting spot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Who and how to contact secondary emergency contacts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7008" y="1341566"/>
            <a:ext cx="13075704" cy="1157478"/>
            <a:chOff x="0" y="0"/>
            <a:chExt cx="11112428" cy="9836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83686"/>
            </a:xfrm>
            <a:custGeom>
              <a:avLst/>
              <a:gdLst/>
              <a:ahLst/>
              <a:cxnLst/>
              <a:rect l="l" t="t" r="r" b="b"/>
              <a:pathLst>
                <a:path w="11112428" h="983686">
                  <a:moveTo>
                    <a:pt x="0" y="0"/>
                  </a:moveTo>
                  <a:lnTo>
                    <a:pt x="11112428" y="0"/>
                  </a:lnTo>
                  <a:lnTo>
                    <a:pt x="11112428" y="983686"/>
                  </a:lnTo>
                  <a:lnTo>
                    <a:pt x="0" y="9836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: Step 3 Create an emergency kit"/>
            <p:cNvSpPr txBox="1"/>
            <p:nvPr/>
          </p:nvSpPr>
          <p:spPr>
            <a:xfrm>
              <a:off x="0" y="76200"/>
              <a:ext cx="11112428" cy="90748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Step 3: Create an Emergency Kit</a:t>
              </a:r>
            </a:p>
          </p:txBody>
        </p:sp>
      </p:grpSp>
      <p:sp>
        <p:nvSpPr>
          <p:cNvPr id="5" name="Freeform 5" descr="Image of a person putting cans into a backpack with other emergency items around including water, toilet paper, important documents, and pet food"/>
          <p:cNvSpPr/>
          <p:nvPr/>
        </p:nvSpPr>
        <p:spPr>
          <a:xfrm>
            <a:off x="7406037" y="3005063"/>
            <a:ext cx="9051994" cy="5940371"/>
          </a:xfrm>
          <a:custGeom>
            <a:avLst/>
            <a:gdLst/>
            <a:ahLst/>
            <a:cxnLst/>
            <a:rect l="l" t="t" r="r" b="b"/>
            <a:pathLst>
              <a:path w="9051994" h="5940371">
                <a:moveTo>
                  <a:pt x="0" y="0"/>
                </a:moveTo>
                <a:lnTo>
                  <a:pt x="9051994" y="0"/>
                </a:lnTo>
                <a:lnTo>
                  <a:pt x="9051994" y="5940371"/>
                </a:lnTo>
                <a:lnTo>
                  <a:pt x="0" y="59403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Text reading: Your emergency kit should have what you need to be on your own for several days. You can also make an emergency &quot;go-bag&quot; for easy access in the event of an evacuation. "/>
          <p:cNvSpPr txBox="1"/>
          <p:nvPr/>
        </p:nvSpPr>
        <p:spPr>
          <a:xfrm>
            <a:off x="1829969" y="3142155"/>
            <a:ext cx="5423339" cy="490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 emergency kit should have what you need to be on your own for several days. 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4319"/>
              </a:lnSpc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can also make an emergency “go-bag” for easy access in the event of an evacuation.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Title reading: What to put in your kit?"/>
          <p:cNvGrpSpPr/>
          <p:nvPr/>
        </p:nvGrpSpPr>
        <p:grpSpPr>
          <a:xfrm>
            <a:off x="2155035" y="609859"/>
            <a:ext cx="13572894" cy="1157478"/>
            <a:chOff x="0" y="0"/>
            <a:chExt cx="11112428" cy="9476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47653"/>
            </a:xfrm>
            <a:custGeom>
              <a:avLst/>
              <a:gdLst/>
              <a:ahLst/>
              <a:cxnLst/>
              <a:rect l="l" t="t" r="r" b="b"/>
              <a:pathLst>
                <a:path w="11112428" h="947653">
                  <a:moveTo>
                    <a:pt x="0" y="0"/>
                  </a:moveTo>
                  <a:lnTo>
                    <a:pt x="11112428" y="0"/>
                  </a:lnTo>
                  <a:lnTo>
                    <a:pt x="11112428" y="947653"/>
                  </a:lnTo>
                  <a:lnTo>
                    <a:pt x="0" y="9476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11112428" cy="8714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What to put in your kit?</a:t>
              </a:r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93345" y="3599782"/>
            <a:ext cx="4297021" cy="6077359"/>
            <a:chOff x="0" y="0"/>
            <a:chExt cx="977241" cy="13821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7241" cy="1382130"/>
            </a:xfrm>
            <a:custGeom>
              <a:avLst/>
              <a:gdLst/>
              <a:ahLst/>
              <a:cxnLst/>
              <a:rect l="l" t="t" r="r" b="b"/>
              <a:pathLst>
                <a:path w="977241" h="1382130">
                  <a:moveTo>
                    <a:pt x="64861" y="0"/>
                  </a:moveTo>
                  <a:lnTo>
                    <a:pt x="912380" y="0"/>
                  </a:lnTo>
                  <a:cubicBezTo>
                    <a:pt x="948201" y="0"/>
                    <a:pt x="977241" y="29039"/>
                    <a:pt x="977241" y="64861"/>
                  </a:cubicBezTo>
                  <a:lnTo>
                    <a:pt x="977241" y="1317269"/>
                  </a:lnTo>
                  <a:cubicBezTo>
                    <a:pt x="977241" y="1353091"/>
                    <a:pt x="948201" y="1382130"/>
                    <a:pt x="912380" y="1382130"/>
                  </a:cubicBezTo>
                  <a:lnTo>
                    <a:pt x="64861" y="1382130"/>
                  </a:lnTo>
                  <a:cubicBezTo>
                    <a:pt x="29039" y="1382130"/>
                    <a:pt x="0" y="1353091"/>
                    <a:pt x="0" y="1317269"/>
                  </a:cubicBezTo>
                  <a:lnTo>
                    <a:pt x="0" y="64861"/>
                  </a:lnTo>
                  <a:cubicBezTo>
                    <a:pt x="0" y="29039"/>
                    <a:pt x="29039" y="0"/>
                    <a:pt x="648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7241" cy="14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TextBox 8" descr="Bullet points reading: Basic first aid kit. All medications. Hand sanitizer. Paper towels. Dental care. Soap, personal hygiene. Hearing &amp; vision. "/>
          <p:cNvSpPr txBox="1"/>
          <p:nvPr/>
        </p:nvSpPr>
        <p:spPr>
          <a:xfrm>
            <a:off x="6803059" y="3754504"/>
            <a:ext cx="4492466" cy="436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Basic first aid kit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All medications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Hand sanitizer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Paper towels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Dental care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Soap, personal hygiene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Hearing &amp; vision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00792" y="2287755"/>
            <a:ext cx="3993178" cy="1133921"/>
            <a:chOff x="0" y="0"/>
            <a:chExt cx="908140" cy="2578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08140" cy="257880"/>
            </a:xfrm>
            <a:custGeom>
              <a:avLst/>
              <a:gdLst/>
              <a:ahLst/>
              <a:cxnLst/>
              <a:rect l="l" t="t" r="r" b="b"/>
              <a:pathLst>
                <a:path w="908140" h="257880">
                  <a:moveTo>
                    <a:pt x="69796" y="0"/>
                  </a:moveTo>
                  <a:lnTo>
                    <a:pt x="838343" y="0"/>
                  </a:lnTo>
                  <a:cubicBezTo>
                    <a:pt x="856854" y="0"/>
                    <a:pt x="874607" y="7354"/>
                    <a:pt x="887697" y="20443"/>
                  </a:cubicBezTo>
                  <a:cubicBezTo>
                    <a:pt x="900786" y="33532"/>
                    <a:pt x="908140" y="51285"/>
                    <a:pt x="908140" y="69796"/>
                  </a:cubicBezTo>
                  <a:lnTo>
                    <a:pt x="908140" y="188083"/>
                  </a:lnTo>
                  <a:cubicBezTo>
                    <a:pt x="908140" y="226631"/>
                    <a:pt x="876891" y="257880"/>
                    <a:pt x="838343" y="257880"/>
                  </a:cubicBezTo>
                  <a:lnTo>
                    <a:pt x="69796" y="257880"/>
                  </a:lnTo>
                  <a:cubicBezTo>
                    <a:pt x="51285" y="257880"/>
                    <a:pt x="33532" y="250526"/>
                    <a:pt x="20443" y="237437"/>
                  </a:cubicBezTo>
                  <a:cubicBezTo>
                    <a:pt x="7354" y="224347"/>
                    <a:pt x="0" y="206594"/>
                    <a:pt x="0" y="188083"/>
                  </a:cubicBezTo>
                  <a:lnTo>
                    <a:pt x="0" y="69796"/>
                  </a:lnTo>
                  <a:cubicBezTo>
                    <a:pt x="0" y="51285"/>
                    <a:pt x="7354" y="33532"/>
                    <a:pt x="20443" y="20443"/>
                  </a:cubicBezTo>
                  <a:cubicBezTo>
                    <a:pt x="33532" y="7354"/>
                    <a:pt x="51285" y="0"/>
                    <a:pt x="69796" y="0"/>
                  </a:cubicBezTo>
                  <a:close/>
                </a:path>
              </a:pathLst>
            </a:custGeom>
            <a:solidFill>
              <a:srgbClr val="E553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08140" cy="30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48918" y="2309728"/>
            <a:ext cx="3993178" cy="1133921"/>
            <a:chOff x="0" y="0"/>
            <a:chExt cx="908140" cy="2578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08140" cy="257880"/>
            </a:xfrm>
            <a:custGeom>
              <a:avLst/>
              <a:gdLst/>
              <a:ahLst/>
              <a:cxnLst/>
              <a:rect l="l" t="t" r="r" b="b"/>
              <a:pathLst>
                <a:path w="908140" h="257880">
                  <a:moveTo>
                    <a:pt x="69796" y="0"/>
                  </a:moveTo>
                  <a:lnTo>
                    <a:pt x="838343" y="0"/>
                  </a:lnTo>
                  <a:cubicBezTo>
                    <a:pt x="856854" y="0"/>
                    <a:pt x="874607" y="7354"/>
                    <a:pt x="887697" y="20443"/>
                  </a:cubicBezTo>
                  <a:cubicBezTo>
                    <a:pt x="900786" y="33532"/>
                    <a:pt x="908140" y="51285"/>
                    <a:pt x="908140" y="69796"/>
                  </a:cubicBezTo>
                  <a:lnTo>
                    <a:pt x="908140" y="188083"/>
                  </a:lnTo>
                  <a:cubicBezTo>
                    <a:pt x="908140" y="226631"/>
                    <a:pt x="876891" y="257880"/>
                    <a:pt x="838343" y="257880"/>
                  </a:cubicBezTo>
                  <a:lnTo>
                    <a:pt x="69796" y="257880"/>
                  </a:lnTo>
                  <a:cubicBezTo>
                    <a:pt x="51285" y="257880"/>
                    <a:pt x="33532" y="250526"/>
                    <a:pt x="20443" y="237437"/>
                  </a:cubicBezTo>
                  <a:cubicBezTo>
                    <a:pt x="7354" y="224347"/>
                    <a:pt x="0" y="206594"/>
                    <a:pt x="0" y="188083"/>
                  </a:cubicBezTo>
                  <a:lnTo>
                    <a:pt x="0" y="69796"/>
                  </a:lnTo>
                  <a:cubicBezTo>
                    <a:pt x="0" y="51285"/>
                    <a:pt x="7354" y="33532"/>
                    <a:pt x="20443" y="20443"/>
                  </a:cubicBezTo>
                  <a:cubicBezTo>
                    <a:pt x="33532" y="7354"/>
                    <a:pt x="51285" y="0"/>
                    <a:pt x="69796" y="0"/>
                  </a:cubicBezTo>
                  <a:close/>
                </a:path>
              </a:pathLst>
            </a:custGeom>
            <a:solidFill>
              <a:srgbClr val="E553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908140" cy="30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97045" y="2331701"/>
            <a:ext cx="3993178" cy="1133921"/>
            <a:chOff x="0" y="0"/>
            <a:chExt cx="908140" cy="2578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08140" cy="257880"/>
            </a:xfrm>
            <a:custGeom>
              <a:avLst/>
              <a:gdLst/>
              <a:ahLst/>
              <a:cxnLst/>
              <a:rect l="l" t="t" r="r" b="b"/>
              <a:pathLst>
                <a:path w="908140" h="257880">
                  <a:moveTo>
                    <a:pt x="69796" y="0"/>
                  </a:moveTo>
                  <a:lnTo>
                    <a:pt x="838343" y="0"/>
                  </a:lnTo>
                  <a:cubicBezTo>
                    <a:pt x="856854" y="0"/>
                    <a:pt x="874607" y="7354"/>
                    <a:pt x="887697" y="20443"/>
                  </a:cubicBezTo>
                  <a:cubicBezTo>
                    <a:pt x="900786" y="33532"/>
                    <a:pt x="908140" y="51285"/>
                    <a:pt x="908140" y="69796"/>
                  </a:cubicBezTo>
                  <a:lnTo>
                    <a:pt x="908140" y="188083"/>
                  </a:lnTo>
                  <a:cubicBezTo>
                    <a:pt x="908140" y="226631"/>
                    <a:pt x="876891" y="257880"/>
                    <a:pt x="838343" y="257880"/>
                  </a:cubicBezTo>
                  <a:lnTo>
                    <a:pt x="69796" y="257880"/>
                  </a:lnTo>
                  <a:cubicBezTo>
                    <a:pt x="51285" y="257880"/>
                    <a:pt x="33532" y="250526"/>
                    <a:pt x="20443" y="237437"/>
                  </a:cubicBezTo>
                  <a:cubicBezTo>
                    <a:pt x="7354" y="224347"/>
                    <a:pt x="0" y="206594"/>
                    <a:pt x="0" y="188083"/>
                  </a:cubicBezTo>
                  <a:lnTo>
                    <a:pt x="0" y="69796"/>
                  </a:lnTo>
                  <a:cubicBezTo>
                    <a:pt x="0" y="51285"/>
                    <a:pt x="7354" y="33532"/>
                    <a:pt x="20443" y="20443"/>
                  </a:cubicBezTo>
                  <a:cubicBezTo>
                    <a:pt x="33532" y="7354"/>
                    <a:pt x="51285" y="0"/>
                    <a:pt x="69796" y="0"/>
                  </a:cubicBezTo>
                  <a:close/>
                </a:path>
              </a:pathLst>
            </a:custGeom>
            <a:solidFill>
              <a:srgbClr val="E553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908140" cy="30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89644" y="3599782"/>
            <a:ext cx="4297021" cy="6077359"/>
            <a:chOff x="0" y="0"/>
            <a:chExt cx="977241" cy="138213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7241" cy="1382130"/>
            </a:xfrm>
            <a:custGeom>
              <a:avLst/>
              <a:gdLst/>
              <a:ahLst/>
              <a:cxnLst/>
              <a:rect l="l" t="t" r="r" b="b"/>
              <a:pathLst>
                <a:path w="977241" h="1382130">
                  <a:moveTo>
                    <a:pt x="64861" y="0"/>
                  </a:moveTo>
                  <a:lnTo>
                    <a:pt x="912380" y="0"/>
                  </a:lnTo>
                  <a:cubicBezTo>
                    <a:pt x="948201" y="0"/>
                    <a:pt x="977241" y="29039"/>
                    <a:pt x="977241" y="64861"/>
                  </a:cubicBezTo>
                  <a:lnTo>
                    <a:pt x="977241" y="1317269"/>
                  </a:lnTo>
                  <a:cubicBezTo>
                    <a:pt x="977241" y="1353091"/>
                    <a:pt x="948201" y="1382130"/>
                    <a:pt x="912380" y="1382130"/>
                  </a:cubicBezTo>
                  <a:lnTo>
                    <a:pt x="64861" y="1382130"/>
                  </a:lnTo>
                  <a:cubicBezTo>
                    <a:pt x="29039" y="1382130"/>
                    <a:pt x="0" y="1353091"/>
                    <a:pt x="0" y="1317269"/>
                  </a:cubicBezTo>
                  <a:lnTo>
                    <a:pt x="0" y="64861"/>
                  </a:lnTo>
                  <a:cubicBezTo>
                    <a:pt x="0" y="29039"/>
                    <a:pt x="29039" y="0"/>
                    <a:pt x="648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977241" cy="14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1" name="TextBox 21" descr="Bullet points reading: 3-day supply of food and water for each person. 1 gallon of water per day per person. Any pet food or specialty food. "/>
          <p:cNvSpPr txBox="1"/>
          <p:nvPr/>
        </p:nvSpPr>
        <p:spPr>
          <a:xfrm>
            <a:off x="2093934" y="3754504"/>
            <a:ext cx="4300035" cy="436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3-day supply of food and water for each person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gallon of water per day per person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Any pet food or specialty food</a:t>
            </a:r>
          </a:p>
        </p:txBody>
      </p: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97045" y="3599782"/>
            <a:ext cx="4297021" cy="6077359"/>
            <a:chOff x="0" y="0"/>
            <a:chExt cx="977241" cy="138213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77241" cy="1382130"/>
            </a:xfrm>
            <a:custGeom>
              <a:avLst/>
              <a:gdLst/>
              <a:ahLst/>
              <a:cxnLst/>
              <a:rect l="l" t="t" r="r" b="b"/>
              <a:pathLst>
                <a:path w="977241" h="1382130">
                  <a:moveTo>
                    <a:pt x="64861" y="0"/>
                  </a:moveTo>
                  <a:lnTo>
                    <a:pt x="912380" y="0"/>
                  </a:lnTo>
                  <a:cubicBezTo>
                    <a:pt x="948201" y="0"/>
                    <a:pt x="977241" y="29039"/>
                    <a:pt x="977241" y="64861"/>
                  </a:cubicBezTo>
                  <a:lnTo>
                    <a:pt x="977241" y="1317269"/>
                  </a:lnTo>
                  <a:cubicBezTo>
                    <a:pt x="977241" y="1353091"/>
                    <a:pt x="948201" y="1382130"/>
                    <a:pt x="912380" y="1382130"/>
                  </a:cubicBezTo>
                  <a:lnTo>
                    <a:pt x="64861" y="1382130"/>
                  </a:lnTo>
                  <a:cubicBezTo>
                    <a:pt x="29039" y="1382130"/>
                    <a:pt x="0" y="1353091"/>
                    <a:pt x="0" y="1317269"/>
                  </a:cubicBezTo>
                  <a:lnTo>
                    <a:pt x="0" y="64861"/>
                  </a:lnTo>
                  <a:cubicBezTo>
                    <a:pt x="0" y="29039"/>
                    <a:pt x="29039" y="0"/>
                    <a:pt x="648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977241" cy="14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5" name="TextBox 25" descr="Bullet points reading; Radion with batteries. Chargers. Flashlights. Document bag. Any assistive devices. "/>
          <p:cNvSpPr txBox="1"/>
          <p:nvPr/>
        </p:nvSpPr>
        <p:spPr>
          <a:xfrm>
            <a:off x="11590252" y="3754504"/>
            <a:ext cx="4137677" cy="382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Radio w/batteries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Chargers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Flashlights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Document bag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Any assistive devices</a:t>
            </a:r>
          </a:p>
        </p:txBody>
      </p:sp>
      <p:sp>
        <p:nvSpPr>
          <p:cNvPr id="26" name="TextBox 26" descr="Subtitle reading Food &amp; Water"/>
          <p:cNvSpPr txBox="1"/>
          <p:nvPr/>
        </p:nvSpPr>
        <p:spPr>
          <a:xfrm>
            <a:off x="2289644" y="2596494"/>
            <a:ext cx="4300035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000" dirty="0">
                <a:latin typeface="Source Sans Pro"/>
                <a:ea typeface="Source Sans Pro"/>
                <a:cs typeface="Source Sans Pro"/>
                <a:sym typeface="Source Sans Pro"/>
              </a:rPr>
              <a:t>Food &amp; Water</a:t>
            </a:r>
          </a:p>
        </p:txBody>
      </p:sp>
      <p:sp>
        <p:nvSpPr>
          <p:cNvPr id="27" name="TextBox 27" descr="Subtitle reading: First Aid"/>
          <p:cNvSpPr txBox="1"/>
          <p:nvPr/>
        </p:nvSpPr>
        <p:spPr>
          <a:xfrm>
            <a:off x="6995489" y="2596494"/>
            <a:ext cx="4300035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0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First Aid</a:t>
            </a:r>
          </a:p>
        </p:txBody>
      </p:sp>
      <p:sp>
        <p:nvSpPr>
          <p:cNvPr id="28" name="TextBox 28" descr="Subtitle reading: Communication "/>
          <p:cNvSpPr txBox="1"/>
          <p:nvPr/>
        </p:nvSpPr>
        <p:spPr>
          <a:xfrm>
            <a:off x="11701335" y="2596494"/>
            <a:ext cx="4300035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0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Communication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16962" y="594587"/>
            <a:ext cx="13514917" cy="1157478"/>
            <a:chOff x="0" y="0"/>
            <a:chExt cx="11112428" cy="9517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51718"/>
            </a:xfrm>
            <a:custGeom>
              <a:avLst/>
              <a:gdLst/>
              <a:ahLst/>
              <a:cxnLst/>
              <a:rect l="l" t="t" r="r" b="b"/>
              <a:pathLst>
                <a:path w="11112428" h="951718">
                  <a:moveTo>
                    <a:pt x="0" y="0"/>
                  </a:moveTo>
                  <a:lnTo>
                    <a:pt x="11112428" y="0"/>
                  </a:lnTo>
                  <a:lnTo>
                    <a:pt x="11112428" y="951718"/>
                  </a:lnTo>
                  <a:lnTo>
                    <a:pt x="0" y="9517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: Disability/AFN Considerations"/>
            <p:cNvSpPr txBox="1"/>
            <p:nvPr/>
          </p:nvSpPr>
          <p:spPr>
            <a:xfrm>
              <a:off x="0" y="76200"/>
              <a:ext cx="11112428" cy="8755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Disability/AFN Considerations</a:t>
              </a:r>
            </a:p>
          </p:txBody>
        </p:sp>
      </p:grpSp>
      <p:sp>
        <p:nvSpPr>
          <p:cNvPr id="5" name="Freeform 5" descr="Image of a black lab dog wearing a service dog vest. "/>
          <p:cNvSpPr/>
          <p:nvPr/>
        </p:nvSpPr>
        <p:spPr>
          <a:xfrm>
            <a:off x="10664588" y="1696527"/>
            <a:ext cx="5267290" cy="7995887"/>
          </a:xfrm>
          <a:custGeom>
            <a:avLst/>
            <a:gdLst/>
            <a:ahLst/>
            <a:cxnLst/>
            <a:rect l="l" t="t" r="r" b="b"/>
            <a:pathLst>
              <a:path w="5267290" h="7995887">
                <a:moveTo>
                  <a:pt x="0" y="0"/>
                </a:moveTo>
                <a:lnTo>
                  <a:pt x="5267291" y="0"/>
                </a:lnTo>
                <a:lnTo>
                  <a:pt x="5267291" y="7995886"/>
                </a:lnTo>
                <a:lnTo>
                  <a:pt x="0" y="7995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Text reading: You may need to add extra supplies to your emergency kit to support your needs. &#10;&#10;Bullet points reading: Back up batteries for DME. Safe foods. Service animal supplies (food, water, harnesses). Puppy pads or similar. Whistle/signal device. Sensory items. Zip ties or rubber bands for quick identification. Vital documents in accessible formats. "/>
          <p:cNvSpPr txBox="1"/>
          <p:nvPr/>
        </p:nvSpPr>
        <p:spPr>
          <a:xfrm>
            <a:off x="2356121" y="1993874"/>
            <a:ext cx="7277729" cy="816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may need to add extra supplies to your emergency kit to support your needs! 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Back up batteries for DME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Safe foods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Service animal supplies (food, water, harnesses)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Puppy pads or similar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Whistle/Signal device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Sensory items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Zip ties or rubber bands for quick identification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Vital documents in accessible formats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66033" y="880816"/>
            <a:ext cx="12960045" cy="1157478"/>
            <a:chOff x="0" y="0"/>
            <a:chExt cx="11112428" cy="992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92465"/>
            </a:xfrm>
            <a:custGeom>
              <a:avLst/>
              <a:gdLst/>
              <a:ahLst/>
              <a:cxnLst/>
              <a:rect l="l" t="t" r="r" b="b"/>
              <a:pathLst>
                <a:path w="11112428" h="992465">
                  <a:moveTo>
                    <a:pt x="0" y="0"/>
                  </a:moveTo>
                  <a:lnTo>
                    <a:pt x="11112428" y="0"/>
                  </a:lnTo>
                  <a:lnTo>
                    <a:pt x="11112428" y="992465"/>
                  </a:lnTo>
                  <a:lnTo>
                    <a:pt x="0" y="9924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: Step 4 Stay Informed"/>
            <p:cNvSpPr txBox="1"/>
            <p:nvPr/>
          </p:nvSpPr>
          <p:spPr>
            <a:xfrm>
              <a:off x="0" y="76200"/>
              <a:ext cx="11112428" cy="9162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Step 4: Stay Informed</a:t>
              </a:r>
            </a:p>
          </p:txBody>
        </p:sp>
      </p:grpSp>
      <p:sp>
        <p:nvSpPr>
          <p:cNvPr id="5" name="Freeform 5" descr="QR Code for Fairfax Alerts"/>
          <p:cNvSpPr/>
          <p:nvPr/>
        </p:nvSpPr>
        <p:spPr>
          <a:xfrm>
            <a:off x="9655011" y="3053552"/>
            <a:ext cx="6066956" cy="5887990"/>
          </a:xfrm>
          <a:custGeom>
            <a:avLst/>
            <a:gdLst/>
            <a:ahLst/>
            <a:cxnLst/>
            <a:rect l="l" t="t" r="r" b="b"/>
            <a:pathLst>
              <a:path w="6066956" h="5887990">
                <a:moveTo>
                  <a:pt x="0" y="0"/>
                </a:moveTo>
                <a:lnTo>
                  <a:pt x="6066956" y="0"/>
                </a:lnTo>
                <a:lnTo>
                  <a:pt x="6066956" y="5887990"/>
                </a:lnTo>
                <a:lnTo>
                  <a:pt x="0" y="588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Bullet points reading: Don't wait for disasters to strike! Sign up for Fairfax Alerts. Sign up for the Emergency Blog. Follow @ReadyFairfax on social media"/>
          <p:cNvSpPr txBox="1"/>
          <p:nvPr/>
        </p:nvSpPr>
        <p:spPr>
          <a:xfrm>
            <a:off x="2751979" y="2627010"/>
            <a:ext cx="6294077" cy="545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Don’t wait for disaster to strike!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Sign up for </a:t>
            </a:r>
            <a:r>
              <a:rPr lang="en-US" sz="3999" b="1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Fairfax Alerts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Sign up for the Emergency Preparedness Newsletter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Sign up for the Emergency Blog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Follow @ReadyFairfax on social media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3379" y="592868"/>
            <a:ext cx="13716289" cy="1157478"/>
            <a:chOff x="0" y="0"/>
            <a:chExt cx="11112428" cy="9377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37746"/>
            </a:xfrm>
            <a:custGeom>
              <a:avLst/>
              <a:gdLst/>
              <a:ahLst/>
              <a:cxnLst/>
              <a:rect l="l" t="t" r="r" b="b"/>
              <a:pathLst>
                <a:path w="11112428" h="937746">
                  <a:moveTo>
                    <a:pt x="0" y="0"/>
                  </a:moveTo>
                  <a:lnTo>
                    <a:pt x="11112428" y="0"/>
                  </a:lnTo>
                  <a:lnTo>
                    <a:pt x="11112428" y="937746"/>
                  </a:lnTo>
                  <a:lnTo>
                    <a:pt x="0" y="9377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 Register Today "/>
            <p:cNvSpPr txBox="1"/>
            <p:nvPr/>
          </p:nvSpPr>
          <p:spPr>
            <a:xfrm>
              <a:off x="0" y="76200"/>
              <a:ext cx="11112428" cy="86154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Register Today!</a:t>
              </a:r>
            </a:p>
          </p:txBody>
        </p:sp>
      </p:grpSp>
      <p:sp>
        <p:nvSpPr>
          <p:cNvPr id="5" name="Freeform 5" descr="Image of 3 Programs. 1: Fairfax Alerts. Sign up for emergency, weather and transportation alerts, as well as tax deadline and event reminders. It's simple. If we can't reach you, we can't alert you. 2: Community Connect. Community Connect is a free, secure and easy to use platform for families and business. Share critical information that will aid first responders and emergency response personnel. 3: Emergency Health Profile. Create your free emergency health profile to provide real time critical health and medical information to first responders during an emergency or crisis event. "/>
          <p:cNvSpPr/>
          <p:nvPr/>
        </p:nvSpPr>
        <p:spPr>
          <a:xfrm>
            <a:off x="1622861" y="2065302"/>
            <a:ext cx="11536982" cy="7628829"/>
          </a:xfrm>
          <a:custGeom>
            <a:avLst/>
            <a:gdLst/>
            <a:ahLst/>
            <a:cxnLst/>
            <a:rect l="l" t="t" r="r" b="b"/>
            <a:pathLst>
              <a:path w="11536982" h="7628829">
                <a:moveTo>
                  <a:pt x="0" y="0"/>
                </a:moveTo>
                <a:lnTo>
                  <a:pt x="11536982" y="0"/>
                </a:lnTo>
                <a:lnTo>
                  <a:pt x="11536982" y="7628830"/>
                </a:lnTo>
                <a:lnTo>
                  <a:pt x="0" y="7628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QR code to sign up for Fairfax Alerts, Community Connect, and the Emergency Health Profile"/>
          <p:cNvSpPr/>
          <p:nvPr/>
        </p:nvSpPr>
        <p:spPr>
          <a:xfrm>
            <a:off x="12932567" y="3642344"/>
            <a:ext cx="3732573" cy="3732573"/>
          </a:xfrm>
          <a:custGeom>
            <a:avLst/>
            <a:gdLst/>
            <a:ahLst/>
            <a:cxnLst/>
            <a:rect l="l" t="t" r="r" b="b"/>
            <a:pathLst>
              <a:path w="3732573" h="3732573">
                <a:moveTo>
                  <a:pt x="0" y="0"/>
                </a:moveTo>
                <a:lnTo>
                  <a:pt x="3732572" y="0"/>
                </a:lnTo>
                <a:lnTo>
                  <a:pt x="3732572" y="3732573"/>
                </a:lnTo>
                <a:lnTo>
                  <a:pt x="0" y="3732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0751" y="1067329"/>
            <a:ext cx="15366499" cy="1252909"/>
            <a:chOff x="0" y="0"/>
            <a:chExt cx="11112428" cy="9060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06053"/>
            </a:xfrm>
            <a:custGeom>
              <a:avLst/>
              <a:gdLst/>
              <a:ahLst/>
              <a:cxnLst/>
              <a:rect l="l" t="t" r="r" b="b"/>
              <a:pathLst>
                <a:path w="11112428" h="906053">
                  <a:moveTo>
                    <a:pt x="0" y="0"/>
                  </a:moveTo>
                  <a:lnTo>
                    <a:pt x="11112428" y="0"/>
                  </a:lnTo>
                  <a:lnTo>
                    <a:pt x="11112428" y="906053"/>
                  </a:lnTo>
                  <a:lnTo>
                    <a:pt x="0" y="9060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: Resources"/>
            <p:cNvSpPr txBox="1"/>
            <p:nvPr/>
          </p:nvSpPr>
          <p:spPr>
            <a:xfrm>
              <a:off x="0" y="47625"/>
              <a:ext cx="11112428" cy="85842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Arial"/>
                </a:rPr>
                <a:t>Resources</a:t>
              </a:r>
            </a:p>
          </p:txBody>
        </p:sp>
      </p:grpSp>
      <p:sp>
        <p:nvSpPr>
          <p:cNvPr id="5" name="TextBox 5" descr="Bullet points reading: Dominion Energy: electrically powered medical quipment form. NOVEC: Serious medical condition certification. Ready.gov/people-disabilities. WWW.VAEmergency.gov/prepare/disabilities. Community Connect: www.fairfaxcounty.gov/topics/alerts-and-emails. "/>
          <p:cNvSpPr txBox="1"/>
          <p:nvPr/>
        </p:nvSpPr>
        <p:spPr>
          <a:xfrm>
            <a:off x="1460751" y="2348813"/>
            <a:ext cx="14454086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Dominion Energy: electrically powered medical equipment form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NOVEC: Serious medical condition certification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Ready.gov/people-disabilities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www.VAEmergency.gov/prepare/disabilities 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Community Connect: </a:t>
            </a:r>
            <a:r>
              <a:rPr lang="en-US" sz="3999" u="sng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  <a:hlinkClick r:id="rId2" tooltip="http://www.fairfaxcounty.gov/topics/alerts-and-email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www.fairfaxcounty.gov/topics/alerts-and-emails</a:t>
            </a:r>
          </a:p>
          <a:p>
            <a:pPr algn="l">
              <a:lnSpc>
                <a:spcPts val="4319"/>
              </a:lnSpc>
            </a:pPr>
            <a:endParaRPr lang="en-US" sz="3999" u="sng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  <a:hlinkClick r:id="rId2" tooltip="http://www.fairfaxcounty.gov/topics/alerts-and-email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45703" y="6485733"/>
            <a:ext cx="8396594" cy="3516074"/>
          </a:xfrm>
          <a:custGeom>
            <a:avLst/>
            <a:gdLst/>
            <a:ahLst/>
            <a:cxnLst/>
            <a:rect l="l" t="t" r="r" b="b"/>
            <a:pathLst>
              <a:path w="8396594" h="3516074">
                <a:moveTo>
                  <a:pt x="0" y="0"/>
                </a:moveTo>
                <a:lnTo>
                  <a:pt x="8396594" y="0"/>
                </a:lnTo>
                <a:lnTo>
                  <a:pt x="8396594" y="3516074"/>
                </a:lnTo>
                <a:lnTo>
                  <a:pt x="0" y="351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5816" y="674319"/>
            <a:ext cx="13854532" cy="1157478"/>
            <a:chOff x="0" y="0"/>
            <a:chExt cx="11112428" cy="9283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28389"/>
            </a:xfrm>
            <a:custGeom>
              <a:avLst/>
              <a:gdLst/>
              <a:ahLst/>
              <a:cxnLst/>
              <a:rect l="l" t="t" r="r" b="b"/>
              <a:pathLst>
                <a:path w="11112428" h="928389">
                  <a:moveTo>
                    <a:pt x="0" y="0"/>
                  </a:moveTo>
                  <a:lnTo>
                    <a:pt x="11112428" y="0"/>
                  </a:lnTo>
                  <a:lnTo>
                    <a:pt x="11112428" y="928389"/>
                  </a:lnTo>
                  <a:lnTo>
                    <a:pt x="0" y="9283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: Step 5 Get Involved!"/>
            <p:cNvSpPr txBox="1"/>
            <p:nvPr/>
          </p:nvSpPr>
          <p:spPr>
            <a:xfrm>
              <a:off x="0" y="76200"/>
              <a:ext cx="11112428" cy="85218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Step 5: Get Involved!</a:t>
              </a:r>
            </a:p>
          </p:txBody>
        </p:sp>
      </p:grpSp>
      <p:grpSp>
        <p:nvGrpSpPr>
          <p:cNvPr id="5" name="Group 5" descr="Image of logo for the Community Emergency Response Team "/>
          <p:cNvGrpSpPr>
            <a:grpSpLocks noChangeAspect="1"/>
          </p:cNvGrpSpPr>
          <p:nvPr/>
        </p:nvGrpSpPr>
        <p:grpSpPr>
          <a:xfrm>
            <a:off x="4866760" y="2378929"/>
            <a:ext cx="3806498" cy="2141154"/>
            <a:chOff x="0" y="0"/>
            <a:chExt cx="3053111" cy="17173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53080" cy="1717421"/>
            </a:xfrm>
            <a:custGeom>
              <a:avLst/>
              <a:gdLst/>
              <a:ahLst/>
              <a:cxnLst/>
              <a:rect l="l" t="t" r="r" b="b"/>
              <a:pathLst>
                <a:path w="3053080" h="1717421">
                  <a:moveTo>
                    <a:pt x="0" y="0"/>
                  </a:moveTo>
                  <a:lnTo>
                    <a:pt x="3053080" y="0"/>
                  </a:lnTo>
                  <a:lnTo>
                    <a:pt x="3053080" y="1717421"/>
                  </a:lnTo>
                  <a:lnTo>
                    <a:pt x="0" y="1717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" b="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 descr="Logo image of Medical Reserve Corps"/>
          <p:cNvGrpSpPr>
            <a:grpSpLocks noChangeAspect="1"/>
          </p:cNvGrpSpPr>
          <p:nvPr/>
        </p:nvGrpSpPr>
        <p:grpSpPr>
          <a:xfrm>
            <a:off x="3340829" y="4751239"/>
            <a:ext cx="3051861" cy="2136303"/>
            <a:chOff x="0" y="0"/>
            <a:chExt cx="2447834" cy="17134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47798" cy="1713484"/>
            </a:xfrm>
            <a:custGeom>
              <a:avLst/>
              <a:gdLst/>
              <a:ahLst/>
              <a:cxnLst/>
              <a:rect l="l" t="t" r="r" b="b"/>
              <a:pathLst>
                <a:path w="2447798" h="1713484">
                  <a:moveTo>
                    <a:pt x="0" y="0"/>
                  </a:moveTo>
                  <a:lnTo>
                    <a:pt x="2447798" y="0"/>
                  </a:lnTo>
                  <a:lnTo>
                    <a:pt x="2447798" y="1713484"/>
                  </a:lnTo>
                  <a:lnTo>
                    <a:pt x="0" y="1713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 descr="Logo image of EM Volunteer Corps Fairfax County"/>
          <p:cNvGrpSpPr>
            <a:grpSpLocks noChangeAspect="1"/>
          </p:cNvGrpSpPr>
          <p:nvPr/>
        </p:nvGrpSpPr>
        <p:grpSpPr>
          <a:xfrm>
            <a:off x="9652117" y="2436140"/>
            <a:ext cx="3371814" cy="2026733"/>
            <a:chOff x="0" y="0"/>
            <a:chExt cx="2704461" cy="1625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4465" cy="1625600"/>
            </a:xfrm>
            <a:custGeom>
              <a:avLst/>
              <a:gdLst/>
              <a:ahLst/>
              <a:cxnLst/>
              <a:rect l="l" t="t" r="r" b="b"/>
              <a:pathLst>
                <a:path w="2704465" h="1625600">
                  <a:moveTo>
                    <a:pt x="0" y="0"/>
                  </a:moveTo>
                  <a:lnTo>
                    <a:pt x="2704465" y="0"/>
                  </a:lnTo>
                  <a:lnTo>
                    <a:pt x="2704465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0" r="-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 descr="Logo image for National Neighborhood Watch "/>
          <p:cNvGrpSpPr>
            <a:grpSpLocks noChangeAspect="1"/>
          </p:cNvGrpSpPr>
          <p:nvPr/>
        </p:nvGrpSpPr>
        <p:grpSpPr>
          <a:xfrm>
            <a:off x="8054091" y="4751239"/>
            <a:ext cx="2533417" cy="2533417"/>
            <a:chOff x="0" y="0"/>
            <a:chExt cx="2032000" cy="2032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32000" cy="2032000"/>
            </a:xfrm>
            <a:custGeom>
              <a:avLst/>
              <a:gdLst/>
              <a:ahLst/>
              <a:cxnLst/>
              <a:rect l="l" t="t" r="r" b="b"/>
              <a:pathLst>
                <a:path w="2032000" h="2032000">
                  <a:moveTo>
                    <a:pt x="0" y="0"/>
                  </a:moveTo>
                  <a:lnTo>
                    <a:pt x="2032000" y="0"/>
                  </a:lnTo>
                  <a:lnTo>
                    <a:pt x="2032000" y="2032000"/>
                  </a:lnTo>
                  <a:lnTo>
                    <a:pt x="0" y="203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 descr="Logo image for VIPS: Volunteers in Police Service"/>
          <p:cNvGrpSpPr>
            <a:grpSpLocks noChangeAspect="1"/>
          </p:cNvGrpSpPr>
          <p:nvPr/>
        </p:nvGrpSpPr>
        <p:grpSpPr>
          <a:xfrm>
            <a:off x="12244858" y="4873581"/>
            <a:ext cx="2702313" cy="1891619"/>
            <a:chOff x="0" y="0"/>
            <a:chExt cx="2167468" cy="15172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67509" cy="1517269"/>
            </a:xfrm>
            <a:custGeom>
              <a:avLst/>
              <a:gdLst/>
              <a:ahLst/>
              <a:cxnLst/>
              <a:rect l="l" t="t" r="r" b="b"/>
              <a:pathLst>
                <a:path w="2167509" h="1517269">
                  <a:moveTo>
                    <a:pt x="0" y="0"/>
                  </a:moveTo>
                  <a:lnTo>
                    <a:pt x="2167509" y="0"/>
                  </a:lnTo>
                  <a:lnTo>
                    <a:pt x="2167509" y="1517269"/>
                  </a:lnTo>
                  <a:lnTo>
                    <a:pt x="0" y="1517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 descr="Logo image of Fire Corps"/>
          <p:cNvGrpSpPr>
            <a:grpSpLocks noChangeAspect="1"/>
          </p:cNvGrpSpPr>
          <p:nvPr/>
        </p:nvGrpSpPr>
        <p:grpSpPr>
          <a:xfrm>
            <a:off x="4866760" y="7470688"/>
            <a:ext cx="3308951" cy="2026733"/>
            <a:chOff x="0" y="0"/>
            <a:chExt cx="2654040" cy="1625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54046" cy="1625600"/>
            </a:xfrm>
            <a:custGeom>
              <a:avLst/>
              <a:gdLst/>
              <a:ahLst/>
              <a:cxnLst/>
              <a:rect l="l" t="t" r="r" b="b"/>
              <a:pathLst>
                <a:path w="2654046" h="1625600">
                  <a:moveTo>
                    <a:pt x="0" y="0"/>
                  </a:moveTo>
                  <a:lnTo>
                    <a:pt x="2654046" y="0"/>
                  </a:lnTo>
                  <a:lnTo>
                    <a:pt x="2654046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 descr="Logo image of V.E.T: Volunteer emergency Team "/>
          <p:cNvGrpSpPr>
            <a:grpSpLocks noChangeAspect="1"/>
          </p:cNvGrpSpPr>
          <p:nvPr/>
        </p:nvGrpSpPr>
        <p:grpSpPr>
          <a:xfrm>
            <a:off x="9652117" y="7617846"/>
            <a:ext cx="3308951" cy="2026733"/>
            <a:chOff x="0" y="0"/>
            <a:chExt cx="2654040" cy="1625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54046" cy="1625600"/>
            </a:xfrm>
            <a:custGeom>
              <a:avLst/>
              <a:gdLst/>
              <a:ahLst/>
              <a:cxnLst/>
              <a:rect l="l" t="t" r="r" b="b"/>
              <a:pathLst>
                <a:path w="2654046" h="1625600">
                  <a:moveTo>
                    <a:pt x="0" y="0"/>
                  </a:moveTo>
                  <a:lnTo>
                    <a:pt x="2654046" y="0"/>
                  </a:lnTo>
                  <a:lnTo>
                    <a:pt x="2654046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333" r="-63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23987" y="9435788"/>
            <a:ext cx="15520794" cy="38102"/>
            <a:chOff x="0" y="0"/>
            <a:chExt cx="20694392" cy="50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94396" cy="50800"/>
            </a:xfrm>
            <a:custGeom>
              <a:avLst/>
              <a:gdLst/>
              <a:ahLst/>
              <a:cxnLst/>
              <a:rect l="l" t="t" r="r" b="b"/>
              <a:pathLst>
                <a:path w="20694396" h="50800">
                  <a:moveTo>
                    <a:pt x="25400" y="0"/>
                  </a:moveTo>
                  <a:lnTo>
                    <a:pt x="20668996" y="0"/>
                  </a:lnTo>
                  <a:cubicBezTo>
                    <a:pt x="20682965" y="0"/>
                    <a:pt x="20694396" y="11430"/>
                    <a:pt x="20694396" y="25400"/>
                  </a:cubicBezTo>
                  <a:cubicBezTo>
                    <a:pt x="20694396" y="39370"/>
                    <a:pt x="20682965" y="50800"/>
                    <a:pt x="20668996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ubicBezTo>
                    <a:pt x="0" y="11430"/>
                    <a:pt x="11430" y="0"/>
                    <a:pt x="25400" y="0"/>
                  </a:cubicBezTo>
                  <a:close/>
                </a:path>
              </a:pathLst>
            </a:custGeom>
            <a:solidFill>
              <a:srgbClr val="1739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 descr="Fairfax County Department of Emergency Management and Security logo"/>
          <p:cNvGrpSpPr>
            <a:grpSpLocks noChangeAspect="1"/>
          </p:cNvGrpSpPr>
          <p:nvPr/>
        </p:nvGrpSpPr>
        <p:grpSpPr>
          <a:xfrm>
            <a:off x="316195" y="8458200"/>
            <a:ext cx="1828800" cy="1828800"/>
            <a:chOff x="0" y="0"/>
            <a:chExt cx="2438400" cy="2438400"/>
          </a:xfrm>
        </p:grpSpPr>
        <p:sp>
          <p:nvSpPr>
            <p:cNvPr id="5" name="Freeform 5" descr="Logo, company name  Description automatically generated"/>
            <p:cNvSpPr/>
            <p:nvPr/>
          </p:nvSpPr>
          <p:spPr>
            <a:xfrm>
              <a:off x="0" y="0"/>
              <a:ext cx="2438400" cy="2438400"/>
            </a:xfrm>
            <a:custGeom>
              <a:avLst/>
              <a:gdLst/>
              <a:ahLst/>
              <a:cxnLst/>
              <a:rect l="l" t="t" r="r" b="b"/>
              <a:pathLst>
                <a:path w="2438400" h="2438400">
                  <a:moveTo>
                    <a:pt x="0" y="0"/>
                  </a:moveTo>
                  <a:lnTo>
                    <a:pt x="2438400" y="0"/>
                  </a:lnTo>
                  <a:lnTo>
                    <a:pt x="2438400" y="2438400"/>
                  </a:lnTo>
                  <a:lnTo>
                    <a:pt x="0" y="243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 descr="Text reading: A preparedness program designed to educate and empower community members to prepare for, respond to, and recover from all types of emergencies, threats, and hazards."/>
          <p:cNvSpPr txBox="1"/>
          <p:nvPr/>
        </p:nvSpPr>
        <p:spPr>
          <a:xfrm>
            <a:off x="2470039" y="3915335"/>
            <a:ext cx="7479046" cy="367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dirty="0">
                <a:latin typeface="Source Sans Pro"/>
                <a:ea typeface="Source Sans Pro"/>
                <a:cs typeface="Source Sans Pro"/>
                <a:sym typeface="Source Sans Pro"/>
              </a:rPr>
              <a:t>A preparedness program designed to educate and empower community members to prepare for, respond to, and recover from all types of emergencies, threats, and hazards.</a:t>
            </a:r>
          </a:p>
        </p:txBody>
      </p:sp>
      <p:grpSp>
        <p:nvGrpSpPr>
          <p:cNvPr id="7" name="Group 7" descr="Ready Fairfax Logo"/>
          <p:cNvGrpSpPr>
            <a:grpSpLocks noChangeAspect="1"/>
          </p:cNvGrpSpPr>
          <p:nvPr/>
        </p:nvGrpSpPr>
        <p:grpSpPr>
          <a:xfrm>
            <a:off x="2512783" y="1007316"/>
            <a:ext cx="5647235" cy="2394358"/>
            <a:chOff x="0" y="0"/>
            <a:chExt cx="4877874" cy="20681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77816" cy="2068195"/>
            </a:xfrm>
            <a:custGeom>
              <a:avLst/>
              <a:gdLst/>
              <a:ahLst/>
              <a:cxnLst/>
              <a:rect l="l" t="t" r="r" b="b"/>
              <a:pathLst>
                <a:path w="4877816" h="2068195">
                  <a:moveTo>
                    <a:pt x="0" y="0"/>
                  </a:moveTo>
                  <a:lnTo>
                    <a:pt x="4877816" y="0"/>
                  </a:lnTo>
                  <a:lnTo>
                    <a:pt x="4877816" y="2068195"/>
                  </a:lnTo>
                  <a:lnTo>
                    <a:pt x="0" y="2068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 descr="Image of two people driving a car"/>
          <p:cNvGrpSpPr>
            <a:grpSpLocks noChangeAspect="1"/>
          </p:cNvGrpSpPr>
          <p:nvPr/>
        </p:nvGrpSpPr>
        <p:grpSpPr>
          <a:xfrm>
            <a:off x="9198567" y="339506"/>
            <a:ext cx="4991556" cy="3328784"/>
            <a:chOff x="0" y="0"/>
            <a:chExt cx="4311523" cy="28752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11523" cy="2875280"/>
            </a:xfrm>
            <a:custGeom>
              <a:avLst/>
              <a:gdLst/>
              <a:ahLst/>
              <a:cxnLst/>
              <a:rect l="l" t="t" r="r" b="b"/>
              <a:pathLst>
                <a:path w="4311523" h="2875280">
                  <a:moveTo>
                    <a:pt x="0" y="0"/>
                  </a:moveTo>
                  <a:lnTo>
                    <a:pt x="4311523" y="0"/>
                  </a:lnTo>
                  <a:lnTo>
                    <a:pt x="4311523" y="2875280"/>
                  </a:lnTo>
                  <a:lnTo>
                    <a:pt x="0" y="2875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1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 descr="Image of a family standing in an empty house"/>
          <p:cNvGrpSpPr>
            <a:grpSpLocks noChangeAspect="1"/>
          </p:cNvGrpSpPr>
          <p:nvPr/>
        </p:nvGrpSpPr>
        <p:grpSpPr>
          <a:xfrm>
            <a:off x="11494486" y="3280879"/>
            <a:ext cx="4855670" cy="3235820"/>
            <a:chOff x="0" y="0"/>
            <a:chExt cx="4194149" cy="27949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94175" cy="2795016"/>
            </a:xfrm>
            <a:custGeom>
              <a:avLst/>
              <a:gdLst/>
              <a:ahLst/>
              <a:cxnLst/>
              <a:rect l="l" t="t" r="r" b="b"/>
              <a:pathLst>
                <a:path w="4194175" h="2795016">
                  <a:moveTo>
                    <a:pt x="0" y="0"/>
                  </a:moveTo>
                  <a:lnTo>
                    <a:pt x="4194175" y="0"/>
                  </a:lnTo>
                  <a:lnTo>
                    <a:pt x="4194175" y="2795016"/>
                  </a:lnTo>
                  <a:lnTo>
                    <a:pt x="0" y="2795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9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 descr="Image of two men holding a rainbow flag"/>
          <p:cNvGrpSpPr>
            <a:grpSpLocks noChangeAspect="1"/>
          </p:cNvGrpSpPr>
          <p:nvPr/>
        </p:nvGrpSpPr>
        <p:grpSpPr>
          <a:xfrm>
            <a:off x="10274129" y="6139480"/>
            <a:ext cx="4678231" cy="3118820"/>
            <a:chOff x="0" y="0"/>
            <a:chExt cx="4040883" cy="26939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40886" cy="2693924"/>
            </a:xfrm>
            <a:custGeom>
              <a:avLst/>
              <a:gdLst/>
              <a:ahLst/>
              <a:cxnLst/>
              <a:rect l="l" t="t" r="r" b="b"/>
              <a:pathLst>
                <a:path w="4040886" h="2693924">
                  <a:moveTo>
                    <a:pt x="0" y="0"/>
                  </a:moveTo>
                  <a:lnTo>
                    <a:pt x="4040886" y="0"/>
                  </a:lnTo>
                  <a:lnTo>
                    <a:pt x="4040886" y="2693924"/>
                  </a:lnTo>
                  <a:lnTo>
                    <a:pt x="0" y="2693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Title reading: Questions?"/>
          <p:cNvSpPr txBox="1"/>
          <p:nvPr/>
        </p:nvSpPr>
        <p:spPr>
          <a:xfrm>
            <a:off x="1111882" y="387670"/>
            <a:ext cx="1606423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Questions?</a:t>
            </a:r>
          </a:p>
        </p:txBody>
      </p:sp>
      <p:grpSp>
        <p:nvGrpSpPr>
          <p:cNvPr id="3" name="Group 3" descr="Colorful image of a tornado on a road "/>
          <p:cNvGrpSpPr>
            <a:grpSpLocks noChangeAspect="1"/>
          </p:cNvGrpSpPr>
          <p:nvPr/>
        </p:nvGrpSpPr>
        <p:grpSpPr>
          <a:xfrm>
            <a:off x="2719501" y="1704243"/>
            <a:ext cx="12848996" cy="8195087"/>
            <a:chOff x="0" y="0"/>
            <a:chExt cx="10206866" cy="65099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06863" cy="6509893"/>
            </a:xfrm>
            <a:custGeom>
              <a:avLst/>
              <a:gdLst/>
              <a:ahLst/>
              <a:cxnLst/>
              <a:rect l="l" t="t" r="r" b="b"/>
              <a:pathLst>
                <a:path w="10206863" h="6509893">
                  <a:moveTo>
                    <a:pt x="0" y="0"/>
                  </a:moveTo>
                  <a:lnTo>
                    <a:pt x="10206863" y="0"/>
                  </a:lnTo>
                  <a:lnTo>
                    <a:pt x="10206863" y="6509893"/>
                  </a:lnTo>
                  <a:lnTo>
                    <a:pt x="0" y="6509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78513" y="377219"/>
            <a:ext cx="8536245" cy="3091012"/>
            <a:chOff x="0" y="0"/>
            <a:chExt cx="5910508" cy="21402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10508" cy="2140221"/>
            </a:xfrm>
            <a:custGeom>
              <a:avLst/>
              <a:gdLst/>
              <a:ahLst/>
              <a:cxnLst/>
              <a:rect l="l" t="t" r="r" b="b"/>
              <a:pathLst>
                <a:path w="5910508" h="2140221">
                  <a:moveTo>
                    <a:pt x="0" y="0"/>
                  </a:moveTo>
                  <a:lnTo>
                    <a:pt x="5910508" y="0"/>
                  </a:lnTo>
                  <a:lnTo>
                    <a:pt x="5910508" y="2140221"/>
                  </a:lnTo>
                  <a:lnTo>
                    <a:pt x="0" y="21402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ext reading thank you!"/>
            <p:cNvSpPr txBox="1"/>
            <p:nvPr/>
          </p:nvSpPr>
          <p:spPr>
            <a:xfrm>
              <a:off x="0" y="0"/>
              <a:ext cx="5910508" cy="214022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200"/>
                </a:lnSpc>
              </a:pPr>
              <a:r>
                <a:rPr lang="en-US" sz="6000" b="1" i="1" dirty="0">
                  <a:solidFill>
                    <a:srgbClr val="000000"/>
                  </a:solidFill>
                  <a:latin typeface="Source Sans Pro Bold Italics"/>
                  <a:ea typeface="Source Sans Pro Bold Italics"/>
                  <a:cs typeface="Source Sans Pro Bold Italics"/>
                  <a:sym typeface="Source Sans Pro Bold Italics"/>
                </a:rPr>
                <a:t>Thank you!</a:t>
              </a:r>
            </a:p>
          </p:txBody>
        </p:sp>
      </p:grpSp>
      <p:grpSp>
        <p:nvGrpSpPr>
          <p:cNvPr id="5" name="Group 5" descr="Ready Fairfax logo"/>
          <p:cNvGrpSpPr>
            <a:grpSpLocks noChangeAspect="1"/>
          </p:cNvGrpSpPr>
          <p:nvPr/>
        </p:nvGrpSpPr>
        <p:grpSpPr>
          <a:xfrm>
            <a:off x="877824" y="865081"/>
            <a:ext cx="6139684" cy="2603150"/>
            <a:chOff x="0" y="0"/>
            <a:chExt cx="4251126" cy="1802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51071" cy="1802384"/>
            </a:xfrm>
            <a:custGeom>
              <a:avLst/>
              <a:gdLst/>
              <a:ahLst/>
              <a:cxnLst/>
              <a:rect l="l" t="t" r="r" b="b"/>
              <a:pathLst>
                <a:path w="4251071" h="1802384">
                  <a:moveTo>
                    <a:pt x="0" y="0"/>
                  </a:moveTo>
                  <a:lnTo>
                    <a:pt x="4251071" y="0"/>
                  </a:lnTo>
                  <a:lnTo>
                    <a:pt x="4251071" y="1802384"/>
                  </a:lnTo>
                  <a:lnTo>
                    <a:pt x="0" y="180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" b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 descr="DEMS Community Engagement Division. 571-350-1000 TTY 711. DEMS-Outreach@fairfaxcounty.gov"/>
          <p:cNvSpPr txBox="1"/>
          <p:nvPr/>
        </p:nvSpPr>
        <p:spPr>
          <a:xfrm>
            <a:off x="3760862" y="6105525"/>
            <a:ext cx="10594813" cy="315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dirty="0">
                <a:solidFill>
                  <a:srgbClr val="00000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DEMS Community Engagement Division </a:t>
            </a:r>
          </a:p>
          <a:p>
            <a:pPr algn="l">
              <a:lnSpc>
                <a:spcPts val="6000"/>
              </a:lnSpc>
            </a:pPr>
            <a:r>
              <a:rPr lang="en-US" sz="5000" dirty="0">
                <a:solidFill>
                  <a:srgbClr val="00000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571-350-1000, TTY 711 </a:t>
            </a:r>
          </a:p>
          <a:p>
            <a:pPr algn="l">
              <a:lnSpc>
                <a:spcPts val="6000"/>
              </a:lnSpc>
            </a:pPr>
            <a:r>
              <a:rPr lang="en-US" sz="5000" u="sng" dirty="0">
                <a:solidFill>
                  <a:srgbClr val="00000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  <a:hlinkClick r:id="rId3" tooltip="mailto:DEMS-outreach@fairfaxcounty.gov"/>
              </a:rPr>
              <a:t>DEMS-outreach@fairfaxcounty.gov</a:t>
            </a:r>
            <a:r>
              <a:rPr lang="en-US" sz="5000" dirty="0">
                <a:solidFill>
                  <a:srgbClr val="00000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</a:p>
        </p:txBody>
      </p:sp>
      <p:sp>
        <p:nvSpPr>
          <p:cNvPr id="8" name="TextBox 8" descr="Text reading contact information "/>
          <p:cNvSpPr txBox="1"/>
          <p:nvPr/>
        </p:nvSpPr>
        <p:spPr>
          <a:xfrm>
            <a:off x="3760862" y="4874793"/>
            <a:ext cx="1155050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 dirty="0">
                <a:solidFill>
                  <a:srgbClr val="00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Contact Information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3176" y="655568"/>
            <a:ext cx="13701648" cy="1157478"/>
            <a:chOff x="0" y="0"/>
            <a:chExt cx="11112428" cy="9387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38748"/>
            </a:xfrm>
            <a:custGeom>
              <a:avLst/>
              <a:gdLst/>
              <a:ahLst/>
              <a:cxnLst/>
              <a:rect l="l" t="t" r="r" b="b"/>
              <a:pathLst>
                <a:path w="11112428" h="938748">
                  <a:moveTo>
                    <a:pt x="0" y="0"/>
                  </a:moveTo>
                  <a:lnTo>
                    <a:pt x="11112428" y="0"/>
                  </a:lnTo>
                  <a:lnTo>
                    <a:pt x="11112428" y="938748"/>
                  </a:lnTo>
                  <a:lnTo>
                    <a:pt x="0" y="9387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: Common Terms"/>
            <p:cNvSpPr txBox="1"/>
            <p:nvPr/>
          </p:nvSpPr>
          <p:spPr>
            <a:xfrm>
              <a:off x="0" y="76200"/>
              <a:ext cx="11112428" cy="862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Common Terms</a:t>
              </a:r>
            </a:p>
          </p:txBody>
        </p:sp>
      </p:grpSp>
      <p:sp>
        <p:nvSpPr>
          <p:cNvPr id="5" name="TextBox 5" descr="Text bullet points reading: Disaster, Hazard, Emergency, Preparedness, Watch, Warning"/>
          <p:cNvSpPr txBox="1"/>
          <p:nvPr/>
        </p:nvSpPr>
        <p:spPr>
          <a:xfrm>
            <a:off x="2699956" y="2522220"/>
            <a:ext cx="12888089" cy="59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Disaster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Hazard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Emergency 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Preparedness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Watch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Warning</a:t>
            </a:r>
          </a:p>
        </p:txBody>
      </p:sp>
      <p:sp>
        <p:nvSpPr>
          <p:cNvPr id="6" name="Freeform 6" descr="Cartoon image of a tsunami crashing onto a house"/>
          <p:cNvSpPr/>
          <p:nvPr/>
        </p:nvSpPr>
        <p:spPr>
          <a:xfrm>
            <a:off x="8833990" y="1376178"/>
            <a:ext cx="3527070" cy="3527070"/>
          </a:xfrm>
          <a:custGeom>
            <a:avLst/>
            <a:gdLst/>
            <a:ahLst/>
            <a:cxnLst/>
            <a:rect l="l" t="t" r="r" b="b"/>
            <a:pathLst>
              <a:path w="3527070" h="3527070">
                <a:moveTo>
                  <a:pt x="0" y="0"/>
                </a:moveTo>
                <a:lnTo>
                  <a:pt x="3527070" y="0"/>
                </a:lnTo>
                <a:lnTo>
                  <a:pt x="3527070" y="3527070"/>
                </a:lnTo>
                <a:lnTo>
                  <a:pt x="0" y="3527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Cartoon image of a house covered in snow"/>
          <p:cNvSpPr/>
          <p:nvPr/>
        </p:nvSpPr>
        <p:spPr>
          <a:xfrm>
            <a:off x="11977405" y="4126071"/>
            <a:ext cx="3365043" cy="3365043"/>
          </a:xfrm>
          <a:custGeom>
            <a:avLst/>
            <a:gdLst/>
            <a:ahLst/>
            <a:cxnLst/>
            <a:rect l="l" t="t" r="r" b="b"/>
            <a:pathLst>
              <a:path w="3365043" h="3365043">
                <a:moveTo>
                  <a:pt x="0" y="0"/>
                </a:moveTo>
                <a:lnTo>
                  <a:pt x="3365043" y="0"/>
                </a:lnTo>
                <a:lnTo>
                  <a:pt x="3365043" y="3365043"/>
                </a:lnTo>
                <a:lnTo>
                  <a:pt x="0" y="3365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Cartoon image of buildings collapsing from an earthquake"/>
          <p:cNvSpPr/>
          <p:nvPr/>
        </p:nvSpPr>
        <p:spPr>
          <a:xfrm>
            <a:off x="8920743" y="6623631"/>
            <a:ext cx="3353564" cy="3353564"/>
          </a:xfrm>
          <a:custGeom>
            <a:avLst/>
            <a:gdLst/>
            <a:ahLst/>
            <a:cxnLst/>
            <a:rect l="l" t="t" r="r" b="b"/>
            <a:pathLst>
              <a:path w="3353564" h="3353564">
                <a:moveTo>
                  <a:pt x="0" y="0"/>
                </a:moveTo>
                <a:lnTo>
                  <a:pt x="3353564" y="0"/>
                </a:lnTo>
                <a:lnTo>
                  <a:pt x="3353564" y="3353565"/>
                </a:lnTo>
                <a:lnTo>
                  <a:pt x="0" y="33535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4406" y="749963"/>
            <a:ext cx="15158313" cy="1235935"/>
            <a:chOff x="0" y="0"/>
            <a:chExt cx="11112428" cy="9060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906053"/>
            </a:xfrm>
            <a:custGeom>
              <a:avLst/>
              <a:gdLst/>
              <a:ahLst/>
              <a:cxnLst/>
              <a:rect l="l" t="t" r="r" b="b"/>
              <a:pathLst>
                <a:path w="11112428" h="906053">
                  <a:moveTo>
                    <a:pt x="0" y="0"/>
                  </a:moveTo>
                  <a:lnTo>
                    <a:pt x="11112428" y="0"/>
                  </a:lnTo>
                  <a:lnTo>
                    <a:pt x="11112428" y="906053"/>
                  </a:lnTo>
                  <a:lnTo>
                    <a:pt x="0" y="9060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: Watch vs Warning"/>
            <p:cNvSpPr txBox="1"/>
            <p:nvPr/>
          </p:nvSpPr>
          <p:spPr>
            <a:xfrm>
              <a:off x="0" y="76200"/>
              <a:ext cx="11112428" cy="8298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Watch vs. Warning</a:t>
              </a:r>
            </a:p>
          </p:txBody>
        </p:sp>
      </p:grpSp>
      <p:sp>
        <p:nvSpPr>
          <p:cNvPr id="5" name="Freeform 5" descr="Cartoon image of ingredients like flour, milk, salt, eggs, and sugar"/>
          <p:cNvSpPr/>
          <p:nvPr/>
        </p:nvSpPr>
        <p:spPr>
          <a:xfrm>
            <a:off x="1416167" y="3931678"/>
            <a:ext cx="6242700" cy="5321901"/>
          </a:xfrm>
          <a:custGeom>
            <a:avLst/>
            <a:gdLst/>
            <a:ahLst/>
            <a:cxnLst/>
            <a:rect l="l" t="t" r="r" b="b"/>
            <a:pathLst>
              <a:path w="6242700" h="5321901">
                <a:moveTo>
                  <a:pt x="0" y="0"/>
                </a:moveTo>
                <a:lnTo>
                  <a:pt x="6242700" y="0"/>
                </a:lnTo>
                <a:lnTo>
                  <a:pt x="6242700" y="5321902"/>
                </a:lnTo>
                <a:lnTo>
                  <a:pt x="0" y="5321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 descr="Arrow"/>
          <p:cNvSpPr/>
          <p:nvPr/>
        </p:nvSpPr>
        <p:spPr>
          <a:xfrm>
            <a:off x="8279545" y="6182530"/>
            <a:ext cx="3022981" cy="1288545"/>
          </a:xfrm>
          <a:custGeom>
            <a:avLst/>
            <a:gdLst/>
            <a:ahLst/>
            <a:cxnLst/>
            <a:rect l="l" t="t" r="r" b="b"/>
            <a:pathLst>
              <a:path w="3022981" h="1288545">
                <a:moveTo>
                  <a:pt x="0" y="0"/>
                </a:moveTo>
                <a:lnTo>
                  <a:pt x="3022980" y="0"/>
                </a:lnTo>
                <a:lnTo>
                  <a:pt x="3022980" y="1288545"/>
                </a:lnTo>
                <a:lnTo>
                  <a:pt x="0" y="1288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Cartoon image of a chocolate cake"/>
          <p:cNvSpPr/>
          <p:nvPr/>
        </p:nvSpPr>
        <p:spPr>
          <a:xfrm>
            <a:off x="12128298" y="3931678"/>
            <a:ext cx="4743535" cy="5605359"/>
          </a:xfrm>
          <a:custGeom>
            <a:avLst/>
            <a:gdLst/>
            <a:ahLst/>
            <a:cxnLst/>
            <a:rect l="l" t="t" r="r" b="b"/>
            <a:pathLst>
              <a:path w="4743535" h="5605359">
                <a:moveTo>
                  <a:pt x="0" y="0"/>
                </a:moveTo>
                <a:lnTo>
                  <a:pt x="4743535" y="0"/>
                </a:lnTo>
                <a:lnTo>
                  <a:pt x="4743535" y="5605359"/>
                </a:lnTo>
                <a:lnTo>
                  <a:pt x="0" y="56053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Image of two cars stuck in a flooded street that is under construction. "/>
          <p:cNvGrpSpPr>
            <a:grpSpLocks noChangeAspect="1"/>
          </p:cNvGrpSpPr>
          <p:nvPr/>
        </p:nvGrpSpPr>
        <p:grpSpPr>
          <a:xfrm>
            <a:off x="3137370" y="2042015"/>
            <a:ext cx="12013259" cy="7662054"/>
            <a:chOff x="0" y="0"/>
            <a:chExt cx="10206866" cy="65099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06863" cy="6509893"/>
            </a:xfrm>
            <a:custGeom>
              <a:avLst/>
              <a:gdLst/>
              <a:ahLst/>
              <a:cxnLst/>
              <a:rect l="l" t="t" r="r" b="b"/>
              <a:pathLst>
                <a:path w="10206863" h="6509893">
                  <a:moveTo>
                    <a:pt x="0" y="0"/>
                  </a:moveTo>
                  <a:lnTo>
                    <a:pt x="10206863" y="0"/>
                  </a:lnTo>
                  <a:lnTo>
                    <a:pt x="10206863" y="6509893"/>
                  </a:lnTo>
                  <a:lnTo>
                    <a:pt x="0" y="6509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835" r="-208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 descr="Title reading: Fairfax County Hazards"/>
          <p:cNvSpPr txBox="1"/>
          <p:nvPr/>
        </p:nvSpPr>
        <p:spPr>
          <a:xfrm>
            <a:off x="1634315" y="801550"/>
            <a:ext cx="15019371" cy="95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 dirty="0">
                <a:latin typeface="Source Sans Pro"/>
                <a:ea typeface="Source Sans Pro"/>
                <a:cs typeface="Source Sans Pro"/>
                <a:sym typeface="Source Sans Pro"/>
              </a:rPr>
              <a:t>Fairfax County Hazards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6203" y="766368"/>
            <a:ext cx="12699770" cy="1157478"/>
            <a:chOff x="0" y="0"/>
            <a:chExt cx="11112428" cy="10128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1012805"/>
            </a:xfrm>
            <a:custGeom>
              <a:avLst/>
              <a:gdLst/>
              <a:ahLst/>
              <a:cxnLst/>
              <a:rect l="l" t="t" r="r" b="b"/>
              <a:pathLst>
                <a:path w="11112428" h="1012805">
                  <a:moveTo>
                    <a:pt x="0" y="0"/>
                  </a:moveTo>
                  <a:lnTo>
                    <a:pt x="11112428" y="0"/>
                  </a:lnTo>
                  <a:lnTo>
                    <a:pt x="11112428" y="1012805"/>
                  </a:lnTo>
                  <a:lnTo>
                    <a:pt x="0" y="10128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: Fairfax County Hazards"/>
            <p:cNvSpPr txBox="1"/>
            <p:nvPr/>
          </p:nvSpPr>
          <p:spPr>
            <a:xfrm>
              <a:off x="0" y="76200"/>
              <a:ext cx="11112428" cy="936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Fairfax County Hazards</a:t>
              </a:r>
            </a:p>
          </p:txBody>
        </p:sp>
      </p:grpSp>
      <p:sp>
        <p:nvSpPr>
          <p:cNvPr id="5" name="Freeform 5" descr="Image of an apartment complex with the top level engulfed in flames. Two firefighters in full gear are using a fire hose to fight the fire. "/>
          <p:cNvSpPr/>
          <p:nvPr/>
        </p:nvSpPr>
        <p:spPr>
          <a:xfrm>
            <a:off x="11715759" y="1284107"/>
            <a:ext cx="3890213" cy="5186950"/>
          </a:xfrm>
          <a:custGeom>
            <a:avLst/>
            <a:gdLst/>
            <a:ahLst/>
            <a:cxnLst/>
            <a:rect l="l" t="t" r="r" b="b"/>
            <a:pathLst>
              <a:path w="3890213" h="5186950">
                <a:moveTo>
                  <a:pt x="0" y="0"/>
                </a:moveTo>
                <a:lnTo>
                  <a:pt x="3890213" y="0"/>
                </a:lnTo>
                <a:lnTo>
                  <a:pt x="3890213" y="5186950"/>
                </a:lnTo>
                <a:lnTo>
                  <a:pt x="0" y="5186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Bullet points reading: Thunderstorm, Hurricanes, Flooding, Winter weather, Extreme heat, tornado, earthquake. "/>
          <p:cNvSpPr txBox="1"/>
          <p:nvPr/>
        </p:nvSpPr>
        <p:spPr>
          <a:xfrm>
            <a:off x="2906203" y="2031221"/>
            <a:ext cx="11945698" cy="762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Thunderstorm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Hurricanes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Flooding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Winter Weather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Extreme Heat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Tornado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Earthquake</a:t>
            </a:r>
          </a:p>
          <a:p>
            <a:pPr algn="l">
              <a:lnSpc>
                <a:spcPts val="4319"/>
              </a:lnSpc>
            </a:pPr>
            <a:endParaRPr lang="en-US" sz="39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Freeform 7" descr="Image of rubble and debris of what used to be a house. "/>
          <p:cNvSpPr/>
          <p:nvPr/>
        </p:nvSpPr>
        <p:spPr>
          <a:xfrm>
            <a:off x="7822052" y="5317821"/>
            <a:ext cx="5110750" cy="3833063"/>
          </a:xfrm>
          <a:custGeom>
            <a:avLst/>
            <a:gdLst/>
            <a:ahLst/>
            <a:cxnLst/>
            <a:rect l="l" t="t" r="r" b="b"/>
            <a:pathLst>
              <a:path w="5110750" h="3833063">
                <a:moveTo>
                  <a:pt x="0" y="0"/>
                </a:moveTo>
                <a:lnTo>
                  <a:pt x="5110750" y="0"/>
                </a:lnTo>
                <a:lnTo>
                  <a:pt x="5110750" y="3833063"/>
                </a:lnTo>
                <a:lnTo>
                  <a:pt x="0" y="3833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Title reading: Preparedness tips"/>
          <p:cNvSpPr txBox="1"/>
          <p:nvPr/>
        </p:nvSpPr>
        <p:spPr>
          <a:xfrm>
            <a:off x="1028700" y="470310"/>
            <a:ext cx="16083814" cy="95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 dirty="0">
                <a:latin typeface="Source Sans Pro"/>
                <a:ea typeface="Source Sans Pro"/>
                <a:cs typeface="Source Sans Pro"/>
                <a:sym typeface="Source Sans Pro"/>
              </a:rPr>
              <a:t>Preparedness Tips</a:t>
            </a:r>
          </a:p>
        </p:txBody>
      </p:sp>
      <p:grpSp>
        <p:nvGrpSpPr>
          <p:cNvPr id="3" name="Group 3" descr="Image of two county employees at a table talking with a group of people. The table in front of the employees have a mix of preparedness items like an emergency go bag and postcards. "/>
          <p:cNvGrpSpPr>
            <a:grpSpLocks noChangeAspect="1"/>
          </p:cNvGrpSpPr>
          <p:nvPr/>
        </p:nvGrpSpPr>
        <p:grpSpPr>
          <a:xfrm>
            <a:off x="2638279" y="1798013"/>
            <a:ext cx="12864654" cy="8205074"/>
            <a:chOff x="0" y="0"/>
            <a:chExt cx="10206866" cy="65099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06863" cy="6509893"/>
            </a:xfrm>
            <a:custGeom>
              <a:avLst/>
              <a:gdLst/>
              <a:ahLst/>
              <a:cxnLst/>
              <a:rect l="l" t="t" r="r" b="b"/>
              <a:pathLst>
                <a:path w="10206863" h="6509893">
                  <a:moveTo>
                    <a:pt x="0" y="0"/>
                  </a:moveTo>
                  <a:lnTo>
                    <a:pt x="10206863" y="0"/>
                  </a:lnTo>
                  <a:lnTo>
                    <a:pt x="10206863" y="6509893"/>
                  </a:lnTo>
                  <a:lnTo>
                    <a:pt x="0" y="6509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4672" b="-713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age of the Fairfax County Emergency Response Guide (CERG)"/>
          <p:cNvSpPr/>
          <p:nvPr/>
        </p:nvSpPr>
        <p:spPr>
          <a:xfrm>
            <a:off x="11580846" y="2383835"/>
            <a:ext cx="5782838" cy="7270964"/>
          </a:xfrm>
          <a:custGeom>
            <a:avLst/>
            <a:gdLst/>
            <a:ahLst/>
            <a:cxnLst/>
            <a:rect l="l" t="t" r="r" b="b"/>
            <a:pathLst>
              <a:path w="5782838" h="7270964">
                <a:moveTo>
                  <a:pt x="0" y="0"/>
                </a:moveTo>
                <a:lnTo>
                  <a:pt x="5782838" y="0"/>
                </a:lnTo>
                <a:lnTo>
                  <a:pt x="5782838" y="7270964"/>
                </a:lnTo>
                <a:lnTo>
                  <a:pt x="0" y="72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9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 descr="Title reading: Community Emergency Response Guide (CERG)"/>
          <p:cNvSpPr txBox="1"/>
          <p:nvPr/>
        </p:nvSpPr>
        <p:spPr>
          <a:xfrm>
            <a:off x="0" y="795009"/>
            <a:ext cx="17931985" cy="8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  <a:spcBef>
                <a:spcPct val="0"/>
              </a:spcBef>
            </a:pPr>
            <a:r>
              <a:rPr lang="en-US" sz="60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Community Emergency Response Guide (CERG)</a:t>
            </a:r>
          </a:p>
        </p:txBody>
      </p:sp>
      <p:sp>
        <p:nvSpPr>
          <p:cNvPr id="4" name="TextBox 4" descr="Text reading: Create: family emergency plan, emergency kit. Collect important contact information. Learn actions to take before, during, and after an emergency. How to get involved. "/>
          <p:cNvSpPr txBox="1"/>
          <p:nvPr/>
        </p:nvSpPr>
        <p:spPr>
          <a:xfrm>
            <a:off x="607054" y="2104942"/>
            <a:ext cx="8822498" cy="437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Create:</a:t>
            </a:r>
          </a:p>
          <a:p>
            <a:pPr marL="1727199" lvl="2" indent="-575733" algn="l">
              <a:lnSpc>
                <a:spcPts val="4319"/>
              </a:lnSpc>
              <a:buFont typeface="Arial"/>
              <a:buChar char="⚬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Family Emergency Plan</a:t>
            </a:r>
          </a:p>
          <a:p>
            <a:pPr marL="1727199" lvl="2" indent="-575733" algn="l">
              <a:lnSpc>
                <a:spcPts val="4319"/>
              </a:lnSpc>
              <a:buFont typeface="Arial"/>
              <a:buChar char="⚬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Emergency Kit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Collect important contact information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Learn actions to take before, during, and after an emergency</a:t>
            </a:r>
          </a:p>
          <a:p>
            <a:pPr marL="863599" lvl="1" indent="-431800" algn="l">
              <a:lnSpc>
                <a:spcPts val="4319"/>
              </a:lnSpc>
              <a:buFont typeface="Arial"/>
              <a:buChar char="•"/>
            </a:pPr>
            <a:r>
              <a:rPr lang="en-US" sz="3999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How to get involved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76605" y="454015"/>
            <a:ext cx="13279901" cy="1252347"/>
            <a:chOff x="0" y="0"/>
            <a:chExt cx="11112428" cy="10479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2428" cy="1047946"/>
            </a:xfrm>
            <a:custGeom>
              <a:avLst/>
              <a:gdLst/>
              <a:ahLst/>
              <a:cxnLst/>
              <a:rect l="l" t="t" r="r" b="b"/>
              <a:pathLst>
                <a:path w="11112428" h="1047946">
                  <a:moveTo>
                    <a:pt x="0" y="0"/>
                  </a:moveTo>
                  <a:lnTo>
                    <a:pt x="11112428" y="0"/>
                  </a:lnTo>
                  <a:lnTo>
                    <a:pt x="11112428" y="1047946"/>
                  </a:lnTo>
                  <a:lnTo>
                    <a:pt x="0" y="10479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descr="Title reading: 5 Steps "/>
            <p:cNvSpPr txBox="1"/>
            <p:nvPr/>
          </p:nvSpPr>
          <p:spPr>
            <a:xfrm>
              <a:off x="0" y="66675"/>
              <a:ext cx="11112428" cy="9812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020"/>
                </a:lnSpc>
              </a:pPr>
              <a:r>
                <a:rPr lang="en-US" sz="6000" dirty="0">
                  <a:latin typeface="Source Sans Pro"/>
                  <a:ea typeface="Source Sans Pro"/>
                  <a:cs typeface="Source Sans Pro"/>
                  <a:sym typeface="Source Sans Pro"/>
                </a:rPr>
                <a:t>5 Steps</a:t>
              </a:r>
            </a:p>
          </p:txBody>
        </p:sp>
      </p:grpSp>
      <p:sp>
        <p:nvSpPr>
          <p:cNvPr id="5" name="Freeform 5" descr="Image of a family on a couch looking at a piece of paper for an emergency plan "/>
          <p:cNvSpPr/>
          <p:nvPr/>
        </p:nvSpPr>
        <p:spPr>
          <a:xfrm>
            <a:off x="1985242" y="1868099"/>
            <a:ext cx="4226516" cy="2815916"/>
          </a:xfrm>
          <a:custGeom>
            <a:avLst/>
            <a:gdLst/>
            <a:ahLst/>
            <a:cxnLst/>
            <a:rect l="l" t="t" r="r" b="b"/>
            <a:pathLst>
              <a:path w="4226516" h="2815916">
                <a:moveTo>
                  <a:pt x="0" y="0"/>
                </a:moveTo>
                <a:lnTo>
                  <a:pt x="4226515" y="0"/>
                </a:lnTo>
                <a:lnTo>
                  <a:pt x="4226515" y="2815916"/>
                </a:lnTo>
                <a:lnTo>
                  <a:pt x="0" y="2815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 descr="Image of a man using blue tape to tape the outside of a window"/>
          <p:cNvGrpSpPr/>
          <p:nvPr/>
        </p:nvGrpSpPr>
        <p:grpSpPr>
          <a:xfrm>
            <a:off x="7120358" y="1866371"/>
            <a:ext cx="4066700" cy="2817644"/>
            <a:chOff x="0" y="0"/>
            <a:chExt cx="2912101" cy="2017671"/>
          </a:xfrm>
        </p:grpSpPr>
        <p:sp>
          <p:nvSpPr>
            <p:cNvPr id="7" name="Freeform 7"/>
            <p:cNvSpPr/>
            <p:nvPr/>
          </p:nvSpPr>
          <p:spPr>
            <a:xfrm>
              <a:off x="18034" y="18034"/>
              <a:ext cx="2876042" cy="1981581"/>
            </a:xfrm>
            <a:custGeom>
              <a:avLst/>
              <a:gdLst/>
              <a:ahLst/>
              <a:cxnLst/>
              <a:rect l="l" t="t" r="r" b="b"/>
              <a:pathLst>
                <a:path w="2876042" h="1981581">
                  <a:moveTo>
                    <a:pt x="0" y="330327"/>
                  </a:moveTo>
                  <a:cubicBezTo>
                    <a:pt x="0" y="147955"/>
                    <a:pt x="148717" y="0"/>
                    <a:pt x="332105" y="0"/>
                  </a:cubicBezTo>
                  <a:lnTo>
                    <a:pt x="2543937" y="0"/>
                  </a:lnTo>
                  <a:cubicBezTo>
                    <a:pt x="2727325" y="0"/>
                    <a:pt x="2876042" y="147828"/>
                    <a:pt x="2876042" y="330327"/>
                  </a:cubicBezTo>
                  <a:lnTo>
                    <a:pt x="2876042" y="1651254"/>
                  </a:lnTo>
                  <a:cubicBezTo>
                    <a:pt x="2876042" y="1833626"/>
                    <a:pt x="2727325" y="1981581"/>
                    <a:pt x="2543937" y="1981581"/>
                  </a:cubicBezTo>
                  <a:lnTo>
                    <a:pt x="332105" y="1981581"/>
                  </a:lnTo>
                  <a:cubicBezTo>
                    <a:pt x="148717" y="1981581"/>
                    <a:pt x="0" y="1833753"/>
                    <a:pt x="0" y="1651254"/>
                  </a:cubicBezTo>
                  <a:lnTo>
                    <a:pt x="0" y="330327"/>
                  </a:lnTo>
                  <a:close/>
                </a:path>
              </a:pathLst>
            </a:custGeom>
            <a:blipFill>
              <a:blip r:embed="rId3"/>
              <a:stretch>
                <a:fillRect l="-2615" t="-910" r="-2615" b="-9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912110" cy="2017649"/>
            </a:xfrm>
            <a:custGeom>
              <a:avLst/>
              <a:gdLst/>
              <a:ahLst/>
              <a:cxnLst/>
              <a:rect l="l" t="t" r="r" b="b"/>
              <a:pathLst>
                <a:path w="2912110" h="2017649">
                  <a:moveTo>
                    <a:pt x="0" y="348361"/>
                  </a:moveTo>
                  <a:cubicBezTo>
                    <a:pt x="0" y="155829"/>
                    <a:pt x="156845" y="0"/>
                    <a:pt x="350139" y="0"/>
                  </a:cubicBezTo>
                  <a:lnTo>
                    <a:pt x="2552954" y="0"/>
                  </a:lnTo>
                  <a:cubicBezTo>
                    <a:pt x="2555345" y="0"/>
                    <a:pt x="2557639" y="950"/>
                    <a:pt x="2559330" y="2641"/>
                  </a:cubicBezTo>
                  <a:cubicBezTo>
                    <a:pt x="2561021" y="4332"/>
                    <a:pt x="2561971" y="6626"/>
                    <a:pt x="2561971" y="9017"/>
                  </a:cubicBezTo>
                  <a:lnTo>
                    <a:pt x="2561971" y="9017"/>
                  </a:lnTo>
                  <a:cubicBezTo>
                    <a:pt x="2561971" y="9017"/>
                    <a:pt x="2561971" y="9017"/>
                    <a:pt x="2561971" y="9017"/>
                  </a:cubicBezTo>
                  <a:lnTo>
                    <a:pt x="2561971" y="0"/>
                  </a:lnTo>
                  <a:cubicBezTo>
                    <a:pt x="2755265" y="0"/>
                    <a:pt x="2912110" y="155829"/>
                    <a:pt x="2912110" y="348361"/>
                  </a:cubicBezTo>
                  <a:lnTo>
                    <a:pt x="2903093" y="348361"/>
                  </a:lnTo>
                  <a:cubicBezTo>
                    <a:pt x="2903093" y="348361"/>
                    <a:pt x="2903093" y="348361"/>
                    <a:pt x="2903093" y="348361"/>
                  </a:cubicBezTo>
                  <a:lnTo>
                    <a:pt x="2903093" y="348361"/>
                  </a:lnTo>
                  <a:cubicBezTo>
                    <a:pt x="2905484" y="348361"/>
                    <a:pt x="2907778" y="349311"/>
                    <a:pt x="2909469" y="351002"/>
                  </a:cubicBezTo>
                  <a:cubicBezTo>
                    <a:pt x="2911160" y="352693"/>
                    <a:pt x="2912110" y="354987"/>
                    <a:pt x="2912110" y="357378"/>
                  </a:cubicBezTo>
                  <a:lnTo>
                    <a:pt x="2912110" y="1660271"/>
                  </a:lnTo>
                  <a:cubicBezTo>
                    <a:pt x="2912110" y="1662662"/>
                    <a:pt x="2911160" y="1664956"/>
                    <a:pt x="2909469" y="1666647"/>
                  </a:cubicBezTo>
                  <a:cubicBezTo>
                    <a:pt x="2907778" y="1668338"/>
                    <a:pt x="2905484" y="1669288"/>
                    <a:pt x="2903093" y="1669288"/>
                  </a:cubicBezTo>
                  <a:lnTo>
                    <a:pt x="2903093" y="1669288"/>
                  </a:lnTo>
                  <a:cubicBezTo>
                    <a:pt x="2903093" y="1669288"/>
                    <a:pt x="2903093" y="1669288"/>
                    <a:pt x="2903093" y="1669288"/>
                  </a:cubicBezTo>
                  <a:lnTo>
                    <a:pt x="2912110" y="1669288"/>
                  </a:lnTo>
                  <a:cubicBezTo>
                    <a:pt x="2912110" y="1861820"/>
                    <a:pt x="2755265" y="2017649"/>
                    <a:pt x="2561971" y="2017649"/>
                  </a:cubicBezTo>
                  <a:lnTo>
                    <a:pt x="2561971" y="2008632"/>
                  </a:lnTo>
                  <a:cubicBezTo>
                    <a:pt x="2561971" y="2008632"/>
                    <a:pt x="2561971" y="2008632"/>
                    <a:pt x="2561971" y="2008632"/>
                  </a:cubicBezTo>
                  <a:lnTo>
                    <a:pt x="2561971" y="2008632"/>
                  </a:lnTo>
                  <a:cubicBezTo>
                    <a:pt x="2561971" y="2011024"/>
                    <a:pt x="2561021" y="2013317"/>
                    <a:pt x="2559330" y="2015008"/>
                  </a:cubicBezTo>
                  <a:cubicBezTo>
                    <a:pt x="2557639" y="2016699"/>
                    <a:pt x="2555345" y="2017649"/>
                    <a:pt x="2552954" y="2017649"/>
                  </a:cubicBezTo>
                  <a:lnTo>
                    <a:pt x="359156" y="2017649"/>
                  </a:lnTo>
                  <a:cubicBezTo>
                    <a:pt x="356765" y="2017649"/>
                    <a:pt x="354471" y="2016699"/>
                    <a:pt x="352780" y="2015008"/>
                  </a:cubicBezTo>
                  <a:cubicBezTo>
                    <a:pt x="351089" y="2013317"/>
                    <a:pt x="350139" y="2011024"/>
                    <a:pt x="350139" y="2008632"/>
                  </a:cubicBezTo>
                  <a:lnTo>
                    <a:pt x="350139" y="2008632"/>
                  </a:lnTo>
                  <a:cubicBezTo>
                    <a:pt x="350139" y="2008632"/>
                    <a:pt x="350139" y="2008632"/>
                    <a:pt x="350139" y="2008632"/>
                  </a:cubicBezTo>
                  <a:lnTo>
                    <a:pt x="350139" y="2017649"/>
                  </a:lnTo>
                  <a:cubicBezTo>
                    <a:pt x="156845" y="2017649"/>
                    <a:pt x="0" y="1861820"/>
                    <a:pt x="0" y="1669288"/>
                  </a:cubicBezTo>
                  <a:lnTo>
                    <a:pt x="0" y="357378"/>
                  </a:lnTo>
                  <a:cubicBezTo>
                    <a:pt x="0" y="352398"/>
                    <a:pt x="4037" y="348361"/>
                    <a:pt x="9017" y="348361"/>
                  </a:cubicBezTo>
                  <a:lnTo>
                    <a:pt x="9017" y="348361"/>
                  </a:lnTo>
                  <a:cubicBezTo>
                    <a:pt x="9017" y="348361"/>
                    <a:pt x="9017" y="348361"/>
                    <a:pt x="9017" y="348361"/>
                  </a:cubicBezTo>
                  <a:lnTo>
                    <a:pt x="9017" y="348361"/>
                  </a:lnTo>
                  <a:cubicBezTo>
                    <a:pt x="9017" y="348361"/>
                    <a:pt x="9017" y="348361"/>
                    <a:pt x="9017" y="348361"/>
                  </a:cubicBezTo>
                  <a:lnTo>
                    <a:pt x="18034" y="348361"/>
                  </a:lnTo>
                  <a:cubicBezTo>
                    <a:pt x="27994" y="348361"/>
                    <a:pt x="36068" y="356435"/>
                    <a:pt x="36068" y="366395"/>
                  </a:cubicBezTo>
                  <a:lnTo>
                    <a:pt x="36068" y="1660271"/>
                  </a:lnTo>
                  <a:cubicBezTo>
                    <a:pt x="36068" y="1665251"/>
                    <a:pt x="32031" y="1669288"/>
                    <a:pt x="27051" y="1669288"/>
                  </a:cubicBezTo>
                  <a:lnTo>
                    <a:pt x="27051" y="1669288"/>
                  </a:lnTo>
                  <a:cubicBezTo>
                    <a:pt x="27051" y="1669288"/>
                    <a:pt x="27051" y="1669288"/>
                    <a:pt x="27051" y="1669288"/>
                  </a:cubicBezTo>
                  <a:lnTo>
                    <a:pt x="36068" y="1669288"/>
                  </a:lnTo>
                  <a:cubicBezTo>
                    <a:pt x="36068" y="1841627"/>
                    <a:pt x="176530" y="1981454"/>
                    <a:pt x="350139" y="1981454"/>
                  </a:cubicBezTo>
                  <a:lnTo>
                    <a:pt x="2561971" y="1981454"/>
                  </a:lnTo>
                  <a:cubicBezTo>
                    <a:pt x="2735453" y="1981454"/>
                    <a:pt x="2876042" y="1841627"/>
                    <a:pt x="2876042" y="1669288"/>
                  </a:cubicBezTo>
                  <a:lnTo>
                    <a:pt x="2876042" y="348361"/>
                  </a:lnTo>
                  <a:cubicBezTo>
                    <a:pt x="2876042" y="176022"/>
                    <a:pt x="2735580" y="36195"/>
                    <a:pt x="2561971" y="36195"/>
                  </a:cubicBezTo>
                  <a:lnTo>
                    <a:pt x="359219" y="36195"/>
                  </a:lnTo>
                  <a:cubicBezTo>
                    <a:pt x="356811" y="36195"/>
                    <a:pt x="354502" y="35238"/>
                    <a:pt x="352799" y="33535"/>
                  </a:cubicBezTo>
                  <a:cubicBezTo>
                    <a:pt x="351096" y="31832"/>
                    <a:pt x="350139" y="29523"/>
                    <a:pt x="350139" y="27115"/>
                  </a:cubicBezTo>
                  <a:lnTo>
                    <a:pt x="350139" y="27051"/>
                  </a:lnTo>
                  <a:cubicBezTo>
                    <a:pt x="350139" y="27051"/>
                    <a:pt x="350139" y="27051"/>
                    <a:pt x="350139" y="27051"/>
                  </a:cubicBezTo>
                  <a:lnTo>
                    <a:pt x="350139" y="36068"/>
                  </a:lnTo>
                  <a:cubicBezTo>
                    <a:pt x="176657" y="36068"/>
                    <a:pt x="36068" y="176022"/>
                    <a:pt x="36068" y="348361"/>
                  </a:cubicBezTo>
                  <a:lnTo>
                    <a:pt x="0" y="348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 descr="Image of various emergency preparedness kit items like a first aid kit, water bottles, weather radio. food, and flashlights"/>
          <p:cNvSpPr/>
          <p:nvPr/>
        </p:nvSpPr>
        <p:spPr>
          <a:xfrm>
            <a:off x="12097686" y="1877129"/>
            <a:ext cx="4205072" cy="2806886"/>
          </a:xfrm>
          <a:custGeom>
            <a:avLst/>
            <a:gdLst/>
            <a:ahLst/>
            <a:cxnLst/>
            <a:rect l="l" t="t" r="r" b="b"/>
            <a:pathLst>
              <a:path w="4205072" h="2806886">
                <a:moveTo>
                  <a:pt x="0" y="0"/>
                </a:moveTo>
                <a:lnTo>
                  <a:pt x="4205072" y="0"/>
                </a:lnTo>
                <a:lnTo>
                  <a:pt x="4205072" y="2806886"/>
                </a:lnTo>
                <a:lnTo>
                  <a:pt x="0" y="280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 descr="Image of the Fairfax Alerts logo"/>
          <p:cNvSpPr/>
          <p:nvPr/>
        </p:nvSpPr>
        <p:spPr>
          <a:xfrm>
            <a:off x="5567929" y="6656918"/>
            <a:ext cx="2742523" cy="2612296"/>
          </a:xfrm>
          <a:custGeom>
            <a:avLst/>
            <a:gdLst/>
            <a:ahLst/>
            <a:cxnLst/>
            <a:rect l="l" t="t" r="r" b="b"/>
            <a:pathLst>
              <a:path w="2742523" h="2612296">
                <a:moveTo>
                  <a:pt x="0" y="0"/>
                </a:moveTo>
                <a:lnTo>
                  <a:pt x="2742523" y="0"/>
                </a:lnTo>
                <a:lnTo>
                  <a:pt x="2742523" y="2612296"/>
                </a:lnTo>
                <a:lnTo>
                  <a:pt x="0" y="2612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 descr="Image of a man giving a speech "/>
          <p:cNvSpPr/>
          <p:nvPr/>
        </p:nvSpPr>
        <p:spPr>
          <a:xfrm>
            <a:off x="10335591" y="6352304"/>
            <a:ext cx="4253474" cy="2839194"/>
          </a:xfrm>
          <a:custGeom>
            <a:avLst/>
            <a:gdLst/>
            <a:ahLst/>
            <a:cxnLst/>
            <a:rect l="l" t="t" r="r" b="b"/>
            <a:pathLst>
              <a:path w="4253474" h="2839194">
                <a:moveTo>
                  <a:pt x="0" y="0"/>
                </a:moveTo>
                <a:lnTo>
                  <a:pt x="4253473" y="0"/>
                </a:lnTo>
                <a:lnTo>
                  <a:pt x="4253473" y="2839194"/>
                </a:lnTo>
                <a:lnTo>
                  <a:pt x="0" y="2839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 descr="Text reading: Make a Plan "/>
          <p:cNvSpPr txBox="1"/>
          <p:nvPr/>
        </p:nvSpPr>
        <p:spPr>
          <a:xfrm>
            <a:off x="2576839" y="4838290"/>
            <a:ext cx="3043320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Make a Plan </a:t>
            </a:r>
          </a:p>
        </p:txBody>
      </p:sp>
      <p:sp>
        <p:nvSpPr>
          <p:cNvPr id="13" name="TextBox 13" descr="Text reading create a kit"/>
          <p:cNvSpPr txBox="1"/>
          <p:nvPr/>
        </p:nvSpPr>
        <p:spPr>
          <a:xfrm>
            <a:off x="12693927" y="4838290"/>
            <a:ext cx="3043320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Create a Kit</a:t>
            </a:r>
          </a:p>
        </p:txBody>
      </p:sp>
      <p:sp>
        <p:nvSpPr>
          <p:cNvPr id="14" name="TextBox 14" descr="Text reading Practice Your Plan "/>
          <p:cNvSpPr txBox="1"/>
          <p:nvPr/>
        </p:nvSpPr>
        <p:spPr>
          <a:xfrm>
            <a:off x="7381205" y="4838290"/>
            <a:ext cx="3551675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Practice Your Plan</a:t>
            </a:r>
          </a:p>
        </p:txBody>
      </p:sp>
      <p:sp>
        <p:nvSpPr>
          <p:cNvPr id="15" name="TextBox 15" descr="Text reading stay informed"/>
          <p:cNvSpPr txBox="1"/>
          <p:nvPr/>
        </p:nvSpPr>
        <p:spPr>
          <a:xfrm>
            <a:off x="5160789" y="9229598"/>
            <a:ext cx="3556802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Stay Informed</a:t>
            </a:r>
          </a:p>
        </p:txBody>
      </p:sp>
      <p:sp>
        <p:nvSpPr>
          <p:cNvPr id="16" name="TextBox 16" descr="Text reading get involved"/>
          <p:cNvSpPr txBox="1"/>
          <p:nvPr/>
        </p:nvSpPr>
        <p:spPr>
          <a:xfrm>
            <a:off x="10675369" y="9229598"/>
            <a:ext cx="3573918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Get Involved!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7533</TotalTime>
  <Words>487</Words>
  <Application>Microsoft Office PowerPoint</Application>
  <PresentationFormat>Custom</PresentationFormat>
  <Paragraphs>115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Open Sans</vt:lpstr>
      <vt:lpstr>Source Sans Pro Bold Italics</vt:lpstr>
      <vt:lpstr>ITC Franklin Gothic LT</vt:lpstr>
      <vt:lpstr>ITC Franklin Gothic LT Semi-Bold</vt:lpstr>
      <vt:lpstr>Arial</vt:lpstr>
      <vt:lpstr>Source Sans Pro Bold</vt:lpstr>
      <vt:lpstr>Source Sans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Blind/Low Vision Presentation - Oct 11</dc:title>
  <dc:creator>Annette Carter</dc:creator>
  <cp:lastModifiedBy>Annette Carter</cp:lastModifiedBy>
  <cp:revision>3</cp:revision>
  <dcterms:created xsi:type="dcterms:W3CDTF">2006-08-16T00:00:00Z</dcterms:created>
  <dcterms:modified xsi:type="dcterms:W3CDTF">2025-10-18T19:27:29Z</dcterms:modified>
  <dc:identifier>DAG1Cw4PLy8</dc:identifier>
</cp:coreProperties>
</file>